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2"/>
  </p:notesMasterIdLst>
  <p:sldIdLst>
    <p:sldId id="257" r:id="rId2"/>
    <p:sldId id="258" r:id="rId3"/>
    <p:sldId id="296" r:id="rId4"/>
    <p:sldId id="297" r:id="rId5"/>
    <p:sldId id="290" r:id="rId6"/>
    <p:sldId id="291" r:id="rId7"/>
    <p:sldId id="292" r:id="rId8"/>
    <p:sldId id="293" r:id="rId9"/>
    <p:sldId id="294" r:id="rId10"/>
    <p:sldId id="259" r:id="rId11"/>
    <p:sldId id="287" r:id="rId12"/>
    <p:sldId id="281" r:id="rId13"/>
    <p:sldId id="288" r:id="rId14"/>
    <p:sldId id="282" r:id="rId15"/>
    <p:sldId id="289" r:id="rId16"/>
    <p:sldId id="283" r:id="rId17"/>
    <p:sldId id="284" r:id="rId18"/>
    <p:sldId id="285" r:id="rId19"/>
    <p:sldId id="286" r:id="rId20"/>
    <p:sldId id="280" r:id="rId21"/>
    <p:sldId id="260" r:id="rId22"/>
    <p:sldId id="266" r:id="rId23"/>
    <p:sldId id="268" r:id="rId24"/>
    <p:sldId id="261" r:id="rId25"/>
    <p:sldId id="262" r:id="rId26"/>
    <p:sldId id="263" r:id="rId27"/>
    <p:sldId id="264" r:id="rId28"/>
    <p:sldId id="265" r:id="rId29"/>
    <p:sldId id="269" r:id="rId30"/>
    <p:sldId id="270" r:id="rId31"/>
    <p:sldId id="271" r:id="rId32"/>
    <p:sldId id="272" r:id="rId33"/>
    <p:sldId id="273" r:id="rId34"/>
    <p:sldId id="274" r:id="rId35"/>
    <p:sldId id="275" r:id="rId36"/>
    <p:sldId id="276" r:id="rId37"/>
    <p:sldId id="277" r:id="rId38"/>
    <p:sldId id="278" r:id="rId39"/>
    <p:sldId id="279" r:id="rId40"/>
    <p:sldId id="295" r:id="rId4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808" autoAdjust="0"/>
  </p:normalViewPr>
  <p:slideViewPr>
    <p:cSldViewPr>
      <p:cViewPr varScale="1">
        <p:scale>
          <a:sx n="61" d="100"/>
          <a:sy n="61" d="100"/>
        </p:scale>
        <p:origin x="-161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BEF7CA-5ADA-47B8-A6BF-01ADC36C9301}" type="datetimeFigureOut">
              <a:rPr lang="de-DE" smtClean="0"/>
              <a:t>22.01.2014</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3F0C16-2D97-4D91-A545-FB86A9A21BA4}" type="slidenum">
              <a:rPr lang="de-DE" smtClean="0"/>
              <a:t>‹Nr.›</a:t>
            </a:fld>
            <a:endParaRPr lang="de-DE"/>
          </a:p>
        </p:txBody>
      </p:sp>
    </p:spTree>
    <p:extLst>
      <p:ext uri="{BB962C8B-B14F-4D97-AF65-F5344CB8AC3E}">
        <p14:creationId xmlns:p14="http://schemas.microsoft.com/office/powerpoint/2010/main" val="2599243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23F0C16-2D97-4D91-A545-FB86A9A21BA4}" type="slidenum">
              <a:rPr lang="de-DE" smtClean="0"/>
              <a:t>4</a:t>
            </a:fld>
            <a:endParaRPr lang="de-DE"/>
          </a:p>
        </p:txBody>
      </p:sp>
    </p:spTree>
    <p:extLst>
      <p:ext uri="{BB962C8B-B14F-4D97-AF65-F5344CB8AC3E}">
        <p14:creationId xmlns:p14="http://schemas.microsoft.com/office/powerpoint/2010/main" val="75536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mtClean="0"/>
              <a:t>pencil</a:t>
            </a:r>
            <a:endParaRPr lang="de-DE"/>
          </a:p>
        </p:txBody>
      </p:sp>
      <p:sp>
        <p:nvSpPr>
          <p:cNvPr id="4" name="Foliennummernplatzhalter 3"/>
          <p:cNvSpPr>
            <a:spLocks noGrp="1"/>
          </p:cNvSpPr>
          <p:nvPr>
            <p:ph type="sldNum" sz="quarter" idx="10"/>
          </p:nvPr>
        </p:nvSpPr>
        <p:spPr/>
        <p:txBody>
          <a:bodyPr/>
          <a:lstStyle/>
          <a:p>
            <a:fld id="{223F0C16-2D97-4D91-A545-FB86A9A21BA4}" type="slidenum">
              <a:rPr lang="de-DE" smtClean="0"/>
              <a:t>8</a:t>
            </a:fld>
            <a:endParaRPr lang="de-DE"/>
          </a:p>
        </p:txBody>
      </p:sp>
    </p:spTree>
    <p:extLst>
      <p:ext uri="{BB962C8B-B14F-4D97-AF65-F5344CB8AC3E}">
        <p14:creationId xmlns:p14="http://schemas.microsoft.com/office/powerpoint/2010/main" val="1444248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mtClean="0"/>
              <a:t>pencil</a:t>
            </a:r>
            <a:endParaRPr lang="de-DE"/>
          </a:p>
        </p:txBody>
      </p:sp>
      <p:sp>
        <p:nvSpPr>
          <p:cNvPr id="4" name="Foliennummernplatzhalter 3"/>
          <p:cNvSpPr>
            <a:spLocks noGrp="1"/>
          </p:cNvSpPr>
          <p:nvPr>
            <p:ph type="sldNum" sz="quarter" idx="10"/>
          </p:nvPr>
        </p:nvSpPr>
        <p:spPr/>
        <p:txBody>
          <a:bodyPr/>
          <a:lstStyle/>
          <a:p>
            <a:fld id="{223F0C16-2D97-4D91-A545-FB86A9A21BA4}" type="slidenum">
              <a:rPr lang="de-DE" smtClean="0"/>
              <a:t>9</a:t>
            </a:fld>
            <a:endParaRPr lang="de-DE"/>
          </a:p>
        </p:txBody>
      </p:sp>
    </p:spTree>
    <p:extLst>
      <p:ext uri="{BB962C8B-B14F-4D97-AF65-F5344CB8AC3E}">
        <p14:creationId xmlns:p14="http://schemas.microsoft.com/office/powerpoint/2010/main" val="1866339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mtClean="0"/>
              <a:t>Letzten</a:t>
            </a:r>
            <a:r>
              <a:rPr lang="de-DE" baseline="0" smtClean="0"/>
              <a:t> Zustand wiederherstellen</a:t>
            </a:r>
            <a:endParaRPr lang="de-DE"/>
          </a:p>
        </p:txBody>
      </p:sp>
      <p:sp>
        <p:nvSpPr>
          <p:cNvPr id="4" name="Foliennummernplatzhalter 3"/>
          <p:cNvSpPr>
            <a:spLocks noGrp="1"/>
          </p:cNvSpPr>
          <p:nvPr>
            <p:ph type="sldNum" sz="quarter" idx="10"/>
          </p:nvPr>
        </p:nvSpPr>
        <p:spPr/>
        <p:txBody>
          <a:bodyPr/>
          <a:lstStyle/>
          <a:p>
            <a:fld id="{223F0C16-2D97-4D91-A545-FB86A9A21BA4}" type="slidenum">
              <a:rPr lang="de-DE" smtClean="0"/>
              <a:t>11</a:t>
            </a:fld>
            <a:endParaRPr lang="de-DE"/>
          </a:p>
        </p:txBody>
      </p:sp>
    </p:spTree>
    <p:extLst>
      <p:ext uri="{BB962C8B-B14F-4D97-AF65-F5344CB8AC3E}">
        <p14:creationId xmlns:p14="http://schemas.microsoft.com/office/powerpoint/2010/main" val="1809770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23F0C16-2D97-4D91-A545-FB86A9A21BA4}" type="slidenum">
              <a:rPr lang="de-DE" smtClean="0"/>
              <a:t>13</a:t>
            </a:fld>
            <a:endParaRPr lang="de-DE"/>
          </a:p>
        </p:txBody>
      </p:sp>
    </p:spTree>
    <p:extLst>
      <p:ext uri="{BB962C8B-B14F-4D97-AF65-F5344CB8AC3E}">
        <p14:creationId xmlns:p14="http://schemas.microsoft.com/office/powerpoint/2010/main" val="1809770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mtClean="0"/>
              <a:t>Letzten</a:t>
            </a:r>
            <a:r>
              <a:rPr lang="de-DE" baseline="0" smtClean="0"/>
              <a:t> Zustand wiederherstellen</a:t>
            </a:r>
            <a:endParaRPr lang="de-DE"/>
          </a:p>
        </p:txBody>
      </p:sp>
      <p:sp>
        <p:nvSpPr>
          <p:cNvPr id="4" name="Foliennummernplatzhalter 3"/>
          <p:cNvSpPr>
            <a:spLocks noGrp="1"/>
          </p:cNvSpPr>
          <p:nvPr>
            <p:ph type="sldNum" sz="quarter" idx="10"/>
          </p:nvPr>
        </p:nvSpPr>
        <p:spPr/>
        <p:txBody>
          <a:bodyPr/>
          <a:lstStyle/>
          <a:p>
            <a:fld id="{223F0C16-2D97-4D91-A545-FB86A9A21BA4}" type="slidenum">
              <a:rPr lang="de-DE" smtClean="0"/>
              <a:t>15</a:t>
            </a:fld>
            <a:endParaRPr lang="de-DE"/>
          </a:p>
        </p:txBody>
      </p:sp>
    </p:spTree>
    <p:extLst>
      <p:ext uri="{BB962C8B-B14F-4D97-AF65-F5344CB8AC3E}">
        <p14:creationId xmlns:p14="http://schemas.microsoft.com/office/powerpoint/2010/main" val="1809770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23F0C16-2D97-4D91-A545-FB86A9A21BA4}" type="slidenum">
              <a:rPr lang="de-DE" smtClean="0"/>
              <a:t>18</a:t>
            </a:fld>
            <a:endParaRPr lang="de-DE"/>
          </a:p>
        </p:txBody>
      </p:sp>
    </p:spTree>
    <p:extLst>
      <p:ext uri="{BB962C8B-B14F-4D97-AF65-F5344CB8AC3E}">
        <p14:creationId xmlns:p14="http://schemas.microsoft.com/office/powerpoint/2010/main" val="3910980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mtClean="0"/>
              <a:t>Steuerbarkeit ist auch eine voraussetzung für lernförderlichkeit (ausprobieren</a:t>
            </a:r>
            <a:r>
              <a:rPr lang="de-DE" baseline="0" smtClean="0"/>
              <a:t> durch redo/undo)</a:t>
            </a:r>
          </a:p>
          <a:p>
            <a:r>
              <a:rPr lang="de-DE" baseline="0" smtClean="0"/>
              <a:t>Ribbon-menu in powerpoint 2010: </a:t>
            </a:r>
            <a:r>
              <a:rPr lang="de-DE" baseline="0" smtClean="0"/>
              <a:t>vorschau für </a:t>
            </a:r>
            <a:r>
              <a:rPr lang="de-DE" baseline="0" smtClean="0"/>
              <a:t>entwürfe bei überfahren mit der maus</a:t>
            </a:r>
          </a:p>
          <a:p>
            <a:r>
              <a:rPr lang="de-DE" baseline="0" smtClean="0"/>
              <a:t>Früher</a:t>
            </a:r>
            <a:r>
              <a:rPr lang="de-DE" baseline="0" smtClean="0"/>
              <a:t>: keyboard-buchstaben neben </a:t>
            </a:r>
            <a:r>
              <a:rPr lang="de-DE" baseline="0" smtClean="0"/>
              <a:t>menüeinträgen</a:t>
            </a:r>
            <a:endParaRPr lang="de-DE" baseline="0" smtClean="0"/>
          </a:p>
        </p:txBody>
      </p:sp>
      <p:sp>
        <p:nvSpPr>
          <p:cNvPr id="4" name="Foliennummernplatzhalter 3"/>
          <p:cNvSpPr>
            <a:spLocks noGrp="1"/>
          </p:cNvSpPr>
          <p:nvPr>
            <p:ph type="sldNum" sz="quarter" idx="10"/>
          </p:nvPr>
        </p:nvSpPr>
        <p:spPr/>
        <p:txBody>
          <a:bodyPr/>
          <a:lstStyle/>
          <a:p>
            <a:fld id="{223F0C16-2D97-4D91-A545-FB86A9A21BA4}" type="slidenum">
              <a:rPr lang="de-DE" smtClean="0"/>
              <a:t>19</a:t>
            </a:fld>
            <a:endParaRPr lang="de-DE"/>
          </a:p>
        </p:txBody>
      </p:sp>
    </p:spTree>
    <p:extLst>
      <p:ext uri="{BB962C8B-B14F-4D97-AF65-F5344CB8AC3E}">
        <p14:creationId xmlns:p14="http://schemas.microsoft.com/office/powerpoint/2010/main" val="666114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mtClean="0"/>
              <a:t>Speichern:</a:t>
            </a:r>
            <a:r>
              <a:rPr lang="de-DE" baseline="0" smtClean="0"/>
              <a:t> ausgegraute Diskette = ist gespeichert, blaue Diskette = muss gespeichert werden</a:t>
            </a:r>
            <a:endParaRPr lang="de-DE"/>
          </a:p>
        </p:txBody>
      </p:sp>
      <p:sp>
        <p:nvSpPr>
          <p:cNvPr id="4" name="Foliennummernplatzhalter 3"/>
          <p:cNvSpPr>
            <a:spLocks noGrp="1"/>
          </p:cNvSpPr>
          <p:nvPr>
            <p:ph type="sldNum" sz="quarter" idx="10"/>
          </p:nvPr>
        </p:nvSpPr>
        <p:spPr/>
        <p:txBody>
          <a:bodyPr/>
          <a:lstStyle/>
          <a:p>
            <a:fld id="{223F0C16-2D97-4D91-A545-FB86A9A21BA4}" type="slidenum">
              <a:rPr lang="de-DE" smtClean="0"/>
              <a:t>22</a:t>
            </a:fld>
            <a:endParaRPr lang="de-DE"/>
          </a:p>
        </p:txBody>
      </p:sp>
    </p:spTree>
    <p:extLst>
      <p:ext uri="{BB962C8B-B14F-4D97-AF65-F5344CB8AC3E}">
        <p14:creationId xmlns:p14="http://schemas.microsoft.com/office/powerpoint/2010/main" val="1415912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mtClean="0"/>
              <a:t>Grundlage</a:t>
            </a:r>
            <a:r>
              <a:rPr lang="de-DE" baseline="0" smtClean="0"/>
              <a:t> grafischer Uis (Menüs)</a:t>
            </a:r>
          </a:p>
          <a:p>
            <a:r>
              <a:rPr lang="de-DE" baseline="0" smtClean="0"/>
              <a:t>Beispiel: Einbrecher wiedererkennen oder aus dem Kopf beschreiben?</a:t>
            </a:r>
            <a:endParaRPr lang="de-DE"/>
          </a:p>
        </p:txBody>
      </p:sp>
      <p:sp>
        <p:nvSpPr>
          <p:cNvPr id="4" name="Foliennummernplatzhalter 3"/>
          <p:cNvSpPr>
            <a:spLocks noGrp="1"/>
          </p:cNvSpPr>
          <p:nvPr>
            <p:ph type="sldNum" sz="quarter" idx="10"/>
          </p:nvPr>
        </p:nvSpPr>
        <p:spPr/>
        <p:txBody>
          <a:bodyPr/>
          <a:lstStyle/>
          <a:p>
            <a:fld id="{223F0C16-2D97-4D91-A545-FB86A9A21BA4}" type="slidenum">
              <a:rPr lang="de-DE" smtClean="0"/>
              <a:t>33</a:t>
            </a:fld>
            <a:endParaRPr lang="de-DE"/>
          </a:p>
        </p:txBody>
      </p:sp>
    </p:spTree>
    <p:extLst>
      <p:ext uri="{BB962C8B-B14F-4D97-AF65-F5344CB8AC3E}">
        <p14:creationId xmlns:p14="http://schemas.microsoft.com/office/powerpoint/2010/main" val="2042638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23F0C16-2D97-4D91-A545-FB86A9A21BA4}" type="slidenum">
              <a:rPr lang="de-DE" smtClean="0"/>
              <a:t>37</a:t>
            </a:fld>
            <a:endParaRPr lang="de-DE"/>
          </a:p>
        </p:txBody>
      </p:sp>
    </p:spTree>
    <p:extLst>
      <p:ext uri="{BB962C8B-B14F-4D97-AF65-F5344CB8AC3E}">
        <p14:creationId xmlns:p14="http://schemas.microsoft.com/office/powerpoint/2010/main" val="2042638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23F0C16-2D97-4D91-A545-FB86A9A21BA4}" type="slidenum">
              <a:rPr lang="de-DE" smtClean="0"/>
              <a:t>38</a:t>
            </a:fld>
            <a:endParaRPr lang="de-DE"/>
          </a:p>
        </p:txBody>
      </p:sp>
    </p:spTree>
    <p:extLst>
      <p:ext uri="{BB962C8B-B14F-4D97-AF65-F5344CB8AC3E}">
        <p14:creationId xmlns:p14="http://schemas.microsoft.com/office/powerpoint/2010/main" val="2042638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mtClean="0"/>
              <a:t>Optionen, die nicht empfohlen</a:t>
            </a:r>
            <a:r>
              <a:rPr lang="de-DE" baseline="0" smtClean="0"/>
              <a:t> sind, ggf. trotzdem zulassen (Schichtplanung)</a:t>
            </a:r>
          </a:p>
          <a:p>
            <a:r>
              <a:rPr lang="de-DE" baseline="0" smtClean="0"/>
              <a:t>Druckaufträge abbrechen</a:t>
            </a:r>
          </a:p>
          <a:p>
            <a:r>
              <a:rPr lang="de-DE" baseline="0" smtClean="0"/>
              <a:t>Warenkorb: Anzahl und Größe/Farbe der Artikel bearbeiten</a:t>
            </a:r>
            <a:endParaRPr lang="de-DE"/>
          </a:p>
        </p:txBody>
      </p:sp>
      <p:sp>
        <p:nvSpPr>
          <p:cNvPr id="4" name="Foliennummernplatzhalter 3"/>
          <p:cNvSpPr>
            <a:spLocks noGrp="1"/>
          </p:cNvSpPr>
          <p:nvPr>
            <p:ph type="sldNum" sz="quarter" idx="10"/>
          </p:nvPr>
        </p:nvSpPr>
        <p:spPr/>
        <p:txBody>
          <a:bodyPr/>
          <a:lstStyle/>
          <a:p>
            <a:fld id="{223F0C16-2D97-4D91-A545-FB86A9A21BA4}" type="slidenum">
              <a:rPr lang="de-DE" smtClean="0"/>
              <a:t>39</a:t>
            </a:fld>
            <a:endParaRPr lang="de-DE"/>
          </a:p>
        </p:txBody>
      </p:sp>
    </p:spTree>
    <p:extLst>
      <p:ext uri="{BB962C8B-B14F-4D97-AF65-F5344CB8AC3E}">
        <p14:creationId xmlns:p14="http://schemas.microsoft.com/office/powerpoint/2010/main" val="2042638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2">
        <a:schemeClr val="bg2"/>
      </p:bgRef>
    </p:bg>
    <p:spTree>
      <p:nvGrpSpPr>
        <p:cNvPr id="1" name=""/>
        <p:cNvGrpSpPr/>
        <p:nvPr/>
      </p:nvGrpSpPr>
      <p:grpSpPr>
        <a:xfrm>
          <a:off x="0" y="0"/>
          <a:ext cx="0" cy="0"/>
          <a:chOff x="0" y="0"/>
          <a:chExt cx="0" cy="0"/>
        </a:xfrm>
      </p:grpSpPr>
      <p:sp>
        <p:nvSpPr>
          <p:cNvPr id="10" name="Rectangle 9"/>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 y="2667000"/>
            <a:ext cx="9144000" cy="2739571"/>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5479143"/>
            <a:ext cx="9144000" cy="235857"/>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28599" y="2819400"/>
            <a:ext cx="8686800" cy="1470025"/>
          </a:xfrm>
        </p:spPr>
        <p:txBody>
          <a:bodyPr anchor="b">
            <a:noAutofit/>
          </a:bodyPr>
          <a:lstStyle>
            <a:lvl1pPr>
              <a:defRPr sz="7200" b="0" cap="none" spc="0">
                <a:ln w="13970" cmpd="sng">
                  <a:solidFill>
                    <a:srgbClr val="FFFFFF"/>
                  </a:solidFill>
                  <a:prstDash val="solid"/>
                </a:ln>
                <a:solidFill>
                  <a:srgbClr val="FFFFFF"/>
                </a:solidFill>
                <a:effectLst>
                  <a:outerShdw blurRad="63500" dir="3600000" algn="tl" rotWithShape="0">
                    <a:srgbClr val="000000">
                      <a:alpha val="70000"/>
                    </a:srgbClr>
                  </a:outerShdw>
                </a:effectLst>
              </a:defRPr>
            </a:lvl1pPr>
          </a:lstStyle>
          <a:p>
            <a:r>
              <a:rPr lang="de-DE" smtClean="0"/>
              <a:t>Titelmasterformat durch Klicken bearbeiten</a:t>
            </a:r>
            <a:endParaRPr lang="en-US" dirty="0"/>
          </a:p>
        </p:txBody>
      </p:sp>
      <p:sp>
        <p:nvSpPr>
          <p:cNvPr id="3" name="Subtitle 2"/>
          <p:cNvSpPr>
            <a:spLocks noGrp="1"/>
          </p:cNvSpPr>
          <p:nvPr>
            <p:ph type="subTitle" idx="1"/>
          </p:nvPr>
        </p:nvSpPr>
        <p:spPr>
          <a:xfrm>
            <a:off x="571499" y="4800600"/>
            <a:ext cx="8001000" cy="5334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r>
              <a:rPr lang="de-DE" smtClean="0"/>
              <a:t>16.01.2014</a:t>
            </a:r>
            <a:endParaRPr lang="de-DE"/>
          </a:p>
        </p:txBody>
      </p:sp>
      <p:sp>
        <p:nvSpPr>
          <p:cNvPr id="5" name="Footer Placeholder 4"/>
          <p:cNvSpPr>
            <a:spLocks noGrp="1"/>
          </p:cNvSpPr>
          <p:nvPr>
            <p:ph type="ftr" sz="quarter" idx="11"/>
          </p:nvPr>
        </p:nvSpPr>
        <p:spPr>
          <a:xfrm>
            <a:off x="5791200" y="6356350"/>
            <a:ext cx="2895600" cy="365125"/>
          </a:xfrm>
        </p:spPr>
        <p:txBody>
          <a:bodyPr/>
          <a:lstStyle>
            <a:lvl1pPr algn="r">
              <a:defRPr/>
            </a:lvl1pPr>
          </a:lstStyle>
          <a:p>
            <a:r>
              <a:rPr lang="nn-NO" smtClean="0"/>
              <a:t>Software Engineering 1 - Anna Prenzel</a:t>
            </a:r>
            <a:endParaRPr lang="de-DE"/>
          </a:p>
        </p:txBody>
      </p:sp>
      <p:sp>
        <p:nvSpPr>
          <p:cNvPr id="11" name="TextBox 10"/>
          <p:cNvSpPr txBox="1"/>
          <p:nvPr/>
        </p:nvSpPr>
        <p:spPr>
          <a:xfrm>
            <a:off x="3148584" y="4261104"/>
            <a:ext cx="1219200" cy="584775"/>
          </a:xfrm>
          <a:prstGeom prst="rect">
            <a:avLst/>
          </a:prstGeom>
          <a:noFill/>
        </p:spPr>
        <p:txBody>
          <a:bodyPr wrap="square" rtlCol="0">
            <a:spAutoFit/>
          </a:bodyPr>
          <a:lstStyle/>
          <a:p>
            <a:pPr algn="r"/>
            <a:r>
              <a:rPr lang="en-US" sz="3200" spc="150" dirty="0" smtClean="0">
                <a:solidFill>
                  <a:schemeClr val="accent1"/>
                </a:solidFill>
                <a:sym typeface="Wingdings"/>
              </a:rPr>
              <a:t></a:t>
            </a:r>
            <a:endParaRPr lang="en-US" sz="3200" spc="150" dirty="0">
              <a:solidFill>
                <a:schemeClr val="accent1"/>
              </a:solidFill>
            </a:endParaRPr>
          </a:p>
        </p:txBody>
      </p:sp>
      <p:sp>
        <p:nvSpPr>
          <p:cNvPr id="6" name="Slide Number Placeholder 5"/>
          <p:cNvSpPr>
            <a:spLocks noGrp="1"/>
          </p:cNvSpPr>
          <p:nvPr>
            <p:ph type="sldNum" sz="quarter" idx="12"/>
          </p:nvPr>
        </p:nvSpPr>
        <p:spPr>
          <a:xfrm>
            <a:off x="3962399" y="4392168"/>
            <a:ext cx="1219200" cy="365125"/>
          </a:xfrm>
        </p:spPr>
        <p:txBody>
          <a:bodyPr/>
          <a:lstStyle>
            <a:lvl1pPr algn="ctr">
              <a:defRPr sz="2400">
                <a:latin typeface="+mj-lt"/>
              </a:defRPr>
            </a:lvl1pPr>
          </a:lstStyle>
          <a:p>
            <a:fld id="{8FA5CC14-5055-4059-AE39-1041FC75D639}" type="slidenum">
              <a:rPr lang="de-DE" smtClean="0"/>
              <a:t>‹Nr.›</a:t>
            </a:fld>
            <a:endParaRPr lang="de-DE"/>
          </a:p>
        </p:txBody>
      </p:sp>
      <p:sp>
        <p:nvSpPr>
          <p:cNvPr id="15" name="TextBox 14"/>
          <p:cNvSpPr txBox="1"/>
          <p:nvPr/>
        </p:nvSpPr>
        <p:spPr>
          <a:xfrm>
            <a:off x="4818888" y="4261104"/>
            <a:ext cx="1219200" cy="584775"/>
          </a:xfrm>
          <a:prstGeom prst="rect">
            <a:avLst/>
          </a:prstGeom>
          <a:noFill/>
        </p:spPr>
        <p:txBody>
          <a:bodyPr wrap="square" rtlCol="0">
            <a:spAutoFit/>
          </a:bodyPr>
          <a:lstStyle/>
          <a:p>
            <a:pPr algn="l"/>
            <a:r>
              <a:rPr lang="en-US" sz="3200" spc="150" dirty="0" smtClean="0">
                <a:solidFill>
                  <a:schemeClr val="accent1"/>
                </a:solidFill>
                <a:sym typeface="Wingdings"/>
              </a:rPr>
              <a:t></a:t>
            </a:r>
            <a:endParaRPr lang="en-US" sz="3200" spc="150" dirty="0">
              <a:solidFill>
                <a:schemeClr val="accent1"/>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r>
              <a:rPr lang="de-DE" smtClean="0"/>
              <a:t>16.01.2014</a:t>
            </a:r>
            <a:endParaRPr lang="de-DE"/>
          </a:p>
        </p:txBody>
      </p:sp>
      <p:sp>
        <p:nvSpPr>
          <p:cNvPr id="5" name="Footer Placeholder 4"/>
          <p:cNvSpPr>
            <a:spLocks noGrp="1"/>
          </p:cNvSpPr>
          <p:nvPr>
            <p:ph type="ftr" sz="quarter" idx="11"/>
          </p:nvPr>
        </p:nvSpPr>
        <p:spPr/>
        <p:txBody>
          <a:bodyPr/>
          <a:lstStyle/>
          <a:p>
            <a:r>
              <a:rPr lang="nn-NO" smtClean="0"/>
              <a:t>Software Engineering 1 - Anna Prenzel</a:t>
            </a:r>
            <a:endParaRPr lang="de-DE"/>
          </a:p>
        </p:txBody>
      </p:sp>
      <p:sp>
        <p:nvSpPr>
          <p:cNvPr id="6" name="Slide Number Placeholder 5"/>
          <p:cNvSpPr>
            <a:spLocks noGrp="1"/>
          </p:cNvSpPr>
          <p:nvPr>
            <p:ph type="sldNum" sz="quarter" idx="12"/>
          </p:nvPr>
        </p:nvSpPr>
        <p:spPr/>
        <p:txBody>
          <a:bodyPr/>
          <a:lstStyle/>
          <a:p>
            <a:fld id="{8FA5CC14-5055-4059-AE39-1041FC75D639}" type="slidenum">
              <a:rPr lang="de-DE" smtClean="0"/>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2">
        <a:schemeClr val="bg2"/>
      </p:bgRef>
    </p:bg>
    <p:spTree>
      <p:nvGrpSpPr>
        <p:cNvPr id="1" name=""/>
        <p:cNvGrpSpPr/>
        <p:nvPr/>
      </p:nvGrpSpPr>
      <p:grpSpPr>
        <a:xfrm>
          <a:off x="0" y="0"/>
          <a:ext cx="0" cy="0"/>
          <a:chOff x="0" y="0"/>
          <a:chExt cx="0" cy="0"/>
        </a:xfrm>
      </p:grpSpPr>
      <p:sp>
        <p:nvSpPr>
          <p:cNvPr id="7" name="Rectangle 6"/>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2667000"/>
            <a:ext cx="9144000" cy="2739571"/>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 y="5479143"/>
            <a:ext cx="9144000" cy="235857"/>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599" y="2819400"/>
            <a:ext cx="8686800" cy="1463040"/>
          </a:xfrm>
        </p:spPr>
        <p:txBody>
          <a:bodyPr anchor="b" anchorCtr="0">
            <a:noAutofit/>
          </a:bodyPr>
          <a:lstStyle>
            <a:lvl1pPr algn="ctr">
              <a:defRPr sz="7200" b="0" cap="none" baseline="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571499" y="4800600"/>
            <a:ext cx="8001000" cy="548640"/>
          </a:xfrm>
        </p:spPr>
        <p:txBody>
          <a:bodyPr anchor="b"/>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e Placeholder 3"/>
          <p:cNvSpPr>
            <a:spLocks noGrp="1"/>
          </p:cNvSpPr>
          <p:nvPr>
            <p:ph type="dt" sz="half" idx="10"/>
          </p:nvPr>
        </p:nvSpPr>
        <p:spPr/>
        <p:txBody>
          <a:bodyPr/>
          <a:lstStyle/>
          <a:p>
            <a:r>
              <a:rPr lang="de-DE" smtClean="0"/>
              <a:t>16.01.2014</a:t>
            </a:r>
            <a:endParaRPr lang="de-DE"/>
          </a:p>
        </p:txBody>
      </p:sp>
      <p:sp>
        <p:nvSpPr>
          <p:cNvPr id="5" name="Footer Placeholder 4"/>
          <p:cNvSpPr>
            <a:spLocks noGrp="1"/>
          </p:cNvSpPr>
          <p:nvPr>
            <p:ph type="ftr" sz="quarter" idx="11"/>
          </p:nvPr>
        </p:nvSpPr>
        <p:spPr>
          <a:xfrm>
            <a:off x="5791200" y="6356350"/>
            <a:ext cx="2895600" cy="365125"/>
          </a:xfrm>
        </p:spPr>
        <p:txBody>
          <a:bodyPr/>
          <a:lstStyle/>
          <a:p>
            <a:r>
              <a:rPr lang="nn-NO" smtClean="0"/>
              <a:t>Software Engineering 1 - Anna Prenzel</a:t>
            </a:r>
            <a:endParaRPr lang="de-DE"/>
          </a:p>
        </p:txBody>
      </p:sp>
      <p:sp>
        <p:nvSpPr>
          <p:cNvPr id="6" name="Slide Number Placeholder 5"/>
          <p:cNvSpPr>
            <a:spLocks noGrp="1"/>
          </p:cNvSpPr>
          <p:nvPr>
            <p:ph type="sldNum" sz="quarter" idx="12"/>
          </p:nvPr>
        </p:nvSpPr>
        <p:spPr>
          <a:xfrm>
            <a:off x="3959352" y="4389120"/>
            <a:ext cx="1216152" cy="365125"/>
          </a:xfrm>
        </p:spPr>
        <p:txBody>
          <a:bodyPr/>
          <a:lstStyle>
            <a:lvl1pPr algn="ctr">
              <a:defRPr sz="2400">
                <a:solidFill>
                  <a:srgbClr val="FFFFFF"/>
                </a:solidFill>
              </a:defRPr>
            </a:lvl1pPr>
          </a:lstStyle>
          <a:p>
            <a:fld id="{8FA5CC14-5055-4059-AE39-1041FC75D639}" type="slidenum">
              <a:rPr lang="de-DE" smtClean="0"/>
              <a:t>‹Nr.›</a:t>
            </a:fld>
            <a:endParaRPr lang="de-DE"/>
          </a:p>
        </p:txBody>
      </p:sp>
      <p:sp>
        <p:nvSpPr>
          <p:cNvPr id="11" name="TextBox 10"/>
          <p:cNvSpPr txBox="1"/>
          <p:nvPr/>
        </p:nvSpPr>
        <p:spPr>
          <a:xfrm>
            <a:off x="4818888" y="4261104"/>
            <a:ext cx="1219200" cy="584775"/>
          </a:xfrm>
          <a:prstGeom prst="rect">
            <a:avLst/>
          </a:prstGeom>
          <a:noFill/>
        </p:spPr>
        <p:txBody>
          <a:bodyPr wrap="square" rtlCol="0">
            <a:spAutoFit/>
          </a:bodyPr>
          <a:lstStyle/>
          <a:p>
            <a:pPr algn="l"/>
            <a:r>
              <a:rPr lang="en-US" sz="3200" spc="150" dirty="0" smtClean="0">
                <a:solidFill>
                  <a:srgbClr val="FFFFFF"/>
                </a:solidFill>
                <a:sym typeface="Wingdings"/>
              </a:rPr>
              <a:t></a:t>
            </a:r>
            <a:endParaRPr lang="en-US" sz="3200" spc="150" dirty="0">
              <a:solidFill>
                <a:srgbClr val="FFFFFF"/>
              </a:solidFill>
            </a:endParaRPr>
          </a:p>
        </p:txBody>
      </p:sp>
      <p:sp>
        <p:nvSpPr>
          <p:cNvPr id="12" name="TextBox 11"/>
          <p:cNvSpPr txBox="1"/>
          <p:nvPr/>
        </p:nvSpPr>
        <p:spPr>
          <a:xfrm>
            <a:off x="3148584" y="4261104"/>
            <a:ext cx="1219200" cy="584775"/>
          </a:xfrm>
          <a:prstGeom prst="rect">
            <a:avLst/>
          </a:prstGeom>
          <a:noFill/>
        </p:spPr>
        <p:txBody>
          <a:bodyPr wrap="square" rtlCol="0">
            <a:spAutoFit/>
          </a:bodyPr>
          <a:lstStyle/>
          <a:p>
            <a:pPr algn="r"/>
            <a:r>
              <a:rPr lang="en-US" sz="3200" spc="150" dirty="0" smtClean="0">
                <a:solidFill>
                  <a:srgbClr val="FFFFFF"/>
                </a:solidFill>
                <a:sym typeface="Wingdings"/>
              </a:rPr>
              <a:t></a:t>
            </a:r>
            <a:endParaRPr lang="en-US" sz="3200" spc="150" dirty="0">
              <a:solidFill>
                <a:srgbClr val="FFFFFF"/>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e Placeholder 4"/>
          <p:cNvSpPr>
            <a:spLocks noGrp="1"/>
          </p:cNvSpPr>
          <p:nvPr>
            <p:ph type="dt" sz="half" idx="10"/>
          </p:nvPr>
        </p:nvSpPr>
        <p:spPr/>
        <p:txBody>
          <a:bodyPr/>
          <a:lstStyle/>
          <a:p>
            <a:r>
              <a:rPr lang="de-DE" smtClean="0"/>
              <a:t>16.01.2014</a:t>
            </a:r>
            <a:endParaRPr lang="de-DE"/>
          </a:p>
        </p:txBody>
      </p:sp>
      <p:sp>
        <p:nvSpPr>
          <p:cNvPr id="6" name="Footer Placeholder 5"/>
          <p:cNvSpPr>
            <a:spLocks noGrp="1"/>
          </p:cNvSpPr>
          <p:nvPr>
            <p:ph type="ftr" sz="quarter" idx="11"/>
          </p:nvPr>
        </p:nvSpPr>
        <p:spPr/>
        <p:txBody>
          <a:bodyPr/>
          <a:lstStyle/>
          <a:p>
            <a:r>
              <a:rPr lang="nn-NO" smtClean="0"/>
              <a:t>Software Engineering 1 - Anna Prenzel</a:t>
            </a:r>
            <a:endParaRPr lang="de-DE"/>
          </a:p>
        </p:txBody>
      </p:sp>
      <p:sp>
        <p:nvSpPr>
          <p:cNvPr id="7" name="Slide Number Placeholder 6"/>
          <p:cNvSpPr>
            <a:spLocks noGrp="1"/>
          </p:cNvSpPr>
          <p:nvPr>
            <p:ph type="sldNum" sz="quarter" idx="12"/>
          </p:nvPr>
        </p:nvSpPr>
        <p:spPr/>
        <p:txBody>
          <a:bodyPr/>
          <a:lstStyle/>
          <a:p>
            <a:fld id="{8FA5CC14-5055-4059-AE39-1041FC75D639}" type="slidenum">
              <a:rPr lang="de-DE" smtClean="0"/>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smtClean="0"/>
              <a:t>Titelmasterformat durch Klicken bearbeiten</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e Placeholder 6"/>
          <p:cNvSpPr>
            <a:spLocks noGrp="1"/>
          </p:cNvSpPr>
          <p:nvPr>
            <p:ph type="dt" sz="half" idx="10"/>
          </p:nvPr>
        </p:nvSpPr>
        <p:spPr/>
        <p:txBody>
          <a:bodyPr/>
          <a:lstStyle/>
          <a:p>
            <a:r>
              <a:rPr lang="de-DE" smtClean="0"/>
              <a:t>16.01.2014</a:t>
            </a:r>
            <a:endParaRPr lang="de-DE"/>
          </a:p>
        </p:txBody>
      </p:sp>
      <p:sp>
        <p:nvSpPr>
          <p:cNvPr id="8" name="Footer Placeholder 7"/>
          <p:cNvSpPr>
            <a:spLocks noGrp="1"/>
          </p:cNvSpPr>
          <p:nvPr>
            <p:ph type="ftr" sz="quarter" idx="11"/>
          </p:nvPr>
        </p:nvSpPr>
        <p:spPr/>
        <p:txBody>
          <a:bodyPr/>
          <a:lstStyle/>
          <a:p>
            <a:r>
              <a:rPr lang="nn-NO" smtClean="0"/>
              <a:t>Software Engineering 1 - Anna Prenzel</a:t>
            </a:r>
            <a:endParaRPr lang="de-DE"/>
          </a:p>
        </p:txBody>
      </p:sp>
      <p:sp>
        <p:nvSpPr>
          <p:cNvPr id="9" name="Slide Number Placeholder 8"/>
          <p:cNvSpPr>
            <a:spLocks noGrp="1"/>
          </p:cNvSpPr>
          <p:nvPr>
            <p:ph type="sldNum" sz="quarter" idx="12"/>
          </p:nvPr>
        </p:nvSpPr>
        <p:spPr/>
        <p:txBody>
          <a:bodyPr/>
          <a:lstStyle/>
          <a:p>
            <a:fld id="{8FA5CC14-5055-4059-AE39-1041FC75D639}" type="slidenum">
              <a:rPr lang="de-DE" smtClean="0"/>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Date Placeholder 2"/>
          <p:cNvSpPr>
            <a:spLocks noGrp="1"/>
          </p:cNvSpPr>
          <p:nvPr>
            <p:ph type="dt" sz="half" idx="10"/>
          </p:nvPr>
        </p:nvSpPr>
        <p:spPr/>
        <p:txBody>
          <a:bodyPr/>
          <a:lstStyle/>
          <a:p>
            <a:r>
              <a:rPr lang="de-DE" smtClean="0"/>
              <a:t>16.01.2014</a:t>
            </a:r>
            <a:endParaRPr lang="de-DE"/>
          </a:p>
        </p:txBody>
      </p:sp>
      <p:sp>
        <p:nvSpPr>
          <p:cNvPr id="4" name="Footer Placeholder 3"/>
          <p:cNvSpPr>
            <a:spLocks noGrp="1"/>
          </p:cNvSpPr>
          <p:nvPr>
            <p:ph type="ftr" sz="quarter" idx="11"/>
          </p:nvPr>
        </p:nvSpPr>
        <p:spPr/>
        <p:txBody>
          <a:bodyPr/>
          <a:lstStyle/>
          <a:p>
            <a:r>
              <a:rPr lang="nn-NO" smtClean="0"/>
              <a:t>Software Engineering 1 - Anna Prenzel</a:t>
            </a:r>
            <a:endParaRPr lang="de-DE"/>
          </a:p>
        </p:txBody>
      </p:sp>
      <p:sp>
        <p:nvSpPr>
          <p:cNvPr id="5" name="Slide Number Placeholder 4"/>
          <p:cNvSpPr>
            <a:spLocks noGrp="1"/>
          </p:cNvSpPr>
          <p:nvPr>
            <p:ph type="sldNum" sz="quarter" idx="12"/>
          </p:nvPr>
        </p:nvSpPr>
        <p:spPr/>
        <p:txBody>
          <a:bodyPr/>
          <a:lstStyle/>
          <a:p>
            <a:fld id="{8FA5CC14-5055-4059-AE39-1041FC75D639}"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smtClean="0"/>
              <a:t>16.01.2014</a:t>
            </a:r>
            <a:endParaRPr lang="de-DE"/>
          </a:p>
        </p:txBody>
      </p:sp>
      <p:sp>
        <p:nvSpPr>
          <p:cNvPr id="3" name="Footer Placeholder 2"/>
          <p:cNvSpPr>
            <a:spLocks noGrp="1"/>
          </p:cNvSpPr>
          <p:nvPr>
            <p:ph type="ftr" sz="quarter" idx="11"/>
          </p:nvPr>
        </p:nvSpPr>
        <p:spPr/>
        <p:txBody>
          <a:bodyPr/>
          <a:lstStyle/>
          <a:p>
            <a:r>
              <a:rPr lang="nn-NO" smtClean="0"/>
              <a:t>Software Engineering 1 - Anna Prenzel</a:t>
            </a:r>
            <a:endParaRPr lang="de-DE"/>
          </a:p>
        </p:txBody>
      </p:sp>
      <p:sp>
        <p:nvSpPr>
          <p:cNvPr id="4" name="Slide Number Placeholder 3"/>
          <p:cNvSpPr>
            <a:spLocks noGrp="1"/>
          </p:cNvSpPr>
          <p:nvPr>
            <p:ph type="sldNum" sz="quarter" idx="12"/>
          </p:nvPr>
        </p:nvSpPr>
        <p:spPr/>
        <p:txBody>
          <a:bodyPr/>
          <a:lstStyle/>
          <a:p>
            <a:fld id="{8FA5CC14-5055-4059-AE39-1041FC75D639}"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5638800" cy="946150"/>
          </a:xfrm>
        </p:spPr>
        <p:txBody>
          <a:bodyPr anchor="ctr">
            <a:noAutofit/>
          </a:bodyPr>
          <a:lstStyle>
            <a:lvl1pPr algn="l">
              <a:defRPr sz="4000" b="0"/>
            </a:lvl1pPr>
          </a:lstStyle>
          <a:p>
            <a:r>
              <a:rPr lang="de-DE" smtClean="0"/>
              <a:t>Titelmasterformat durch Klicken bearbeiten</a:t>
            </a:r>
            <a:endParaRPr lang="en-US" dirty="0"/>
          </a:p>
        </p:txBody>
      </p:sp>
      <p:sp>
        <p:nvSpPr>
          <p:cNvPr id="3" name="Content Placeholder 2"/>
          <p:cNvSpPr>
            <a:spLocks noGrp="1"/>
          </p:cNvSpPr>
          <p:nvPr>
            <p:ph idx="1"/>
          </p:nvPr>
        </p:nvSpPr>
        <p:spPr>
          <a:xfrm>
            <a:off x="438912" y="1719072"/>
            <a:ext cx="8247888" cy="45354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r>
              <a:rPr lang="de-DE" smtClean="0"/>
              <a:t>16.01.2014</a:t>
            </a:r>
            <a:endParaRPr lang="de-DE"/>
          </a:p>
        </p:txBody>
      </p:sp>
      <p:sp>
        <p:nvSpPr>
          <p:cNvPr id="6" name="Footer Placeholder 5"/>
          <p:cNvSpPr>
            <a:spLocks noGrp="1"/>
          </p:cNvSpPr>
          <p:nvPr>
            <p:ph type="ftr" sz="quarter" idx="11"/>
          </p:nvPr>
        </p:nvSpPr>
        <p:spPr/>
        <p:txBody>
          <a:bodyPr/>
          <a:lstStyle/>
          <a:p>
            <a:r>
              <a:rPr lang="nn-NO" smtClean="0"/>
              <a:t>Software Engineering 1 - Anna Prenzel</a:t>
            </a:r>
            <a:endParaRPr lang="de-DE"/>
          </a:p>
        </p:txBody>
      </p:sp>
      <p:sp>
        <p:nvSpPr>
          <p:cNvPr id="7" name="Slide Number Placeholder 6"/>
          <p:cNvSpPr>
            <a:spLocks noGrp="1"/>
          </p:cNvSpPr>
          <p:nvPr>
            <p:ph type="sldNum" sz="quarter" idx="12"/>
          </p:nvPr>
        </p:nvSpPr>
        <p:spPr/>
        <p:txBody>
          <a:bodyPr/>
          <a:lstStyle/>
          <a:p>
            <a:fld id="{8FA5CC14-5055-4059-AE39-1041FC75D639}" type="slidenum">
              <a:rPr lang="de-DE" smtClean="0"/>
              <a:t>‹Nr.›</a:t>
            </a:fld>
            <a:endParaRPr lang="de-DE"/>
          </a:p>
        </p:txBody>
      </p:sp>
      <p:sp>
        <p:nvSpPr>
          <p:cNvPr id="8" name="Rectangle 7"/>
          <p:cNvSpPr/>
          <p:nvPr/>
        </p:nvSpPr>
        <p:spPr>
          <a:xfrm>
            <a:off x="6172200" y="161544"/>
            <a:ext cx="2971800" cy="1152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6248400" y="274320"/>
            <a:ext cx="2743200" cy="944880"/>
          </a:xfrm>
        </p:spPr>
        <p:txBody>
          <a:bodyPr anchor="ctr">
            <a:normAutofit/>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9" name="Rectangle 8"/>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36880" y="1717040"/>
            <a:ext cx="8249920" cy="4531360"/>
          </a:xfrm>
          <a:solidFill>
            <a:schemeClr val="bg2">
              <a:lumMod val="60000"/>
              <a:lumOff val="40000"/>
            </a:schemeClr>
          </a:solidFill>
          <a:effectLst>
            <a:outerShdw blurRad="76200" dist="38100" dir="3600000" algn="ctr" rotWithShape="0">
              <a:srgbClr val="000000">
                <a:alpha val="50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en-US" dirty="0"/>
          </a:p>
        </p:txBody>
      </p:sp>
      <p:sp>
        <p:nvSpPr>
          <p:cNvPr id="5" name="Date Placeholder 4"/>
          <p:cNvSpPr>
            <a:spLocks noGrp="1"/>
          </p:cNvSpPr>
          <p:nvPr>
            <p:ph type="dt" sz="half" idx="10"/>
          </p:nvPr>
        </p:nvSpPr>
        <p:spPr/>
        <p:txBody>
          <a:bodyPr/>
          <a:lstStyle/>
          <a:p>
            <a:r>
              <a:rPr lang="de-DE" smtClean="0"/>
              <a:t>16.01.2014</a:t>
            </a:r>
            <a:endParaRPr lang="de-DE"/>
          </a:p>
        </p:txBody>
      </p:sp>
      <p:sp>
        <p:nvSpPr>
          <p:cNvPr id="6" name="Footer Placeholder 5"/>
          <p:cNvSpPr>
            <a:spLocks noGrp="1"/>
          </p:cNvSpPr>
          <p:nvPr>
            <p:ph type="ftr" sz="quarter" idx="11"/>
          </p:nvPr>
        </p:nvSpPr>
        <p:spPr/>
        <p:txBody>
          <a:bodyPr/>
          <a:lstStyle/>
          <a:p>
            <a:r>
              <a:rPr lang="nn-NO" smtClean="0"/>
              <a:t>Software Engineering 1 - Anna Prenzel</a:t>
            </a:r>
            <a:endParaRPr lang="de-DE"/>
          </a:p>
        </p:txBody>
      </p:sp>
      <p:sp>
        <p:nvSpPr>
          <p:cNvPr id="7" name="Slide Number Placeholder 6"/>
          <p:cNvSpPr>
            <a:spLocks noGrp="1"/>
          </p:cNvSpPr>
          <p:nvPr>
            <p:ph type="sldNum" sz="quarter" idx="12"/>
          </p:nvPr>
        </p:nvSpPr>
        <p:spPr/>
        <p:txBody>
          <a:bodyPr/>
          <a:lstStyle/>
          <a:p>
            <a:fld id="{8FA5CC14-5055-4059-AE39-1041FC75D639}" type="slidenum">
              <a:rPr lang="de-DE" smtClean="0"/>
              <a:t>‹Nr.›</a:t>
            </a:fld>
            <a:endParaRPr lang="de-DE"/>
          </a:p>
        </p:txBody>
      </p:sp>
      <p:sp>
        <p:nvSpPr>
          <p:cNvPr id="8" name="Rectangle 7"/>
          <p:cNvSpPr/>
          <p:nvPr/>
        </p:nvSpPr>
        <p:spPr>
          <a:xfrm>
            <a:off x="6172200" y="161544"/>
            <a:ext cx="2971800" cy="1152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Rectangle 8"/>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00" y="228600"/>
            <a:ext cx="5638800" cy="1005840"/>
          </a:xfrm>
        </p:spPr>
        <p:txBody>
          <a:bodyPr anchor="ctr">
            <a:noAutofit/>
          </a:bodyPr>
          <a:lstStyle>
            <a:lvl1pPr algn="l">
              <a:defRPr sz="4000" b="0"/>
            </a:lvl1pPr>
          </a:lstStyle>
          <a:p>
            <a:r>
              <a:rPr lang="de-DE" smtClean="0"/>
              <a:t>Titelmasterformat durch Klicken bearbeiten</a:t>
            </a:r>
            <a:endParaRPr lang="en-US" dirty="0"/>
          </a:p>
        </p:txBody>
      </p:sp>
      <p:sp>
        <p:nvSpPr>
          <p:cNvPr id="4" name="Text Placeholder 3"/>
          <p:cNvSpPr>
            <a:spLocks noGrp="1"/>
          </p:cNvSpPr>
          <p:nvPr>
            <p:ph type="body" sz="half" idx="2"/>
          </p:nvPr>
        </p:nvSpPr>
        <p:spPr>
          <a:xfrm>
            <a:off x="6248400" y="228600"/>
            <a:ext cx="2819400" cy="1005840"/>
          </a:xfrm>
        </p:spPr>
        <p:txBody>
          <a:bodyPr anchor="ctr">
            <a:normAutofit/>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11" name="Rectangle 10"/>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r>
              <a:rPr lang="de-DE" smtClean="0"/>
              <a:t>16.01.2014</a:t>
            </a:r>
            <a:endParaRPr lang="de-DE"/>
          </a:p>
        </p:txBody>
      </p:sp>
      <p:sp>
        <p:nvSpPr>
          <p:cNvPr id="5" name="Footer Placeholder 4"/>
          <p:cNvSpPr>
            <a:spLocks noGrp="1"/>
          </p:cNvSpPr>
          <p:nvPr>
            <p:ph type="ftr" sz="quarter" idx="11"/>
          </p:nvPr>
        </p:nvSpPr>
        <p:spPr/>
        <p:txBody>
          <a:bodyPr/>
          <a:lstStyle/>
          <a:p>
            <a:r>
              <a:rPr lang="nn-NO" smtClean="0"/>
              <a:t>Software Engineering 1 - Anna Prenzel</a:t>
            </a:r>
            <a:endParaRPr lang="de-DE"/>
          </a:p>
        </p:txBody>
      </p:sp>
      <p:sp>
        <p:nvSpPr>
          <p:cNvPr id="6" name="Slide Number Placeholder 5"/>
          <p:cNvSpPr>
            <a:spLocks noGrp="1"/>
          </p:cNvSpPr>
          <p:nvPr>
            <p:ph type="sldNum" sz="quarter" idx="12"/>
          </p:nvPr>
        </p:nvSpPr>
        <p:spPr/>
        <p:txBody>
          <a:bodyPr/>
          <a:lstStyle/>
          <a:p>
            <a:fld id="{8FA5CC14-5055-4059-AE39-1041FC75D639}" type="slidenum">
              <a:rPr lang="de-DE" smtClean="0"/>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bg>
      <p:bgRef idx="1001">
        <a:schemeClr val="bg1"/>
      </p:bgRef>
    </p:bg>
    <p:spTree>
      <p:nvGrpSpPr>
        <p:cNvPr id="1" name=""/>
        <p:cNvGrpSpPr/>
        <p:nvPr/>
      </p:nvGrpSpPr>
      <p:grpSpPr>
        <a:xfrm>
          <a:off x="0" y="0"/>
          <a:ext cx="0" cy="0"/>
          <a:chOff x="0" y="0"/>
          <a:chExt cx="0" cy="0"/>
        </a:xfrm>
      </p:grpSpPr>
      <p:sp>
        <p:nvSpPr>
          <p:cNvPr id="7" name="Rectangle 6"/>
          <p:cNvSpPr/>
          <p:nvPr/>
        </p:nvSpPr>
        <p:spPr>
          <a:xfrm rot="5400000">
            <a:off x="4591050" y="2409824"/>
            <a:ext cx="6858000" cy="2038351"/>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rot="5400000">
            <a:off x="4668203" y="2570797"/>
            <a:ext cx="6858000" cy="1716405"/>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315200" y="274638"/>
            <a:ext cx="1447800" cy="5851525"/>
          </a:xfrm>
        </p:spPr>
        <p:txBody>
          <a:bodyPr vert="eaVert" anchor="b"/>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457199" y="274638"/>
            <a:ext cx="6353175"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e Placeholder 3"/>
          <p:cNvSpPr>
            <a:spLocks noGrp="1"/>
          </p:cNvSpPr>
          <p:nvPr>
            <p:ph type="dt" sz="half" idx="10"/>
          </p:nvPr>
        </p:nvSpPr>
        <p:spPr/>
        <p:txBody>
          <a:bodyPr/>
          <a:lstStyle/>
          <a:p>
            <a:r>
              <a:rPr lang="de-DE" smtClean="0"/>
              <a:t>16.01.2014</a:t>
            </a:r>
            <a:endParaRPr lang="de-DE"/>
          </a:p>
        </p:txBody>
      </p:sp>
      <p:sp>
        <p:nvSpPr>
          <p:cNvPr id="5" name="Footer Placeholder 4"/>
          <p:cNvSpPr>
            <a:spLocks noGrp="1"/>
          </p:cNvSpPr>
          <p:nvPr>
            <p:ph type="ftr" sz="quarter" idx="11"/>
          </p:nvPr>
        </p:nvSpPr>
        <p:spPr/>
        <p:txBody>
          <a:bodyPr/>
          <a:lstStyle/>
          <a:p>
            <a:r>
              <a:rPr lang="nn-NO" smtClean="0"/>
              <a:t>Software Engineering 1 - Anna Prenzel</a:t>
            </a:r>
            <a:endParaRPr lang="de-DE"/>
          </a:p>
        </p:txBody>
      </p:sp>
      <p:sp>
        <p:nvSpPr>
          <p:cNvPr id="6" name="Slide Number Placeholder 5"/>
          <p:cNvSpPr>
            <a:spLocks noGrp="1"/>
          </p:cNvSpPr>
          <p:nvPr>
            <p:ph type="sldNum" sz="quarter" idx="12"/>
          </p:nvPr>
        </p:nvSpPr>
        <p:spPr>
          <a:xfrm>
            <a:off x="6096000" y="6356350"/>
            <a:ext cx="762000" cy="365125"/>
          </a:xfrm>
        </p:spPr>
        <p:txBody>
          <a:bodyPr/>
          <a:lstStyle/>
          <a:p>
            <a:fld id="{8FA5CC14-5055-4059-AE39-1041FC75D639}" type="slidenum">
              <a:rPr lang="de-DE" smtClean="0"/>
              <a:t>‹Nr.›</a:t>
            </a:fld>
            <a:endParaRPr lang="de-DE"/>
          </a:p>
        </p:txBody>
      </p:sp>
      <p:sp>
        <p:nvSpPr>
          <p:cNvPr id="9" name="Rectangle 8"/>
          <p:cNvSpPr/>
          <p:nvPr/>
        </p:nvSpPr>
        <p:spPr>
          <a:xfrm rot="5400000">
            <a:off x="3681476" y="3354324"/>
            <a:ext cx="6858000" cy="149352"/>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182880"/>
            <a:ext cx="8229600" cy="1111664"/>
          </a:xfrm>
          <a:prstGeom prst="rect">
            <a:avLst/>
          </a:prstGeom>
        </p:spPr>
        <p:txBody>
          <a:bodyPr vert="horz" lIns="91440" tIns="45720" rIns="91440" bIns="45720" rtlCol="0" anchor="ctr">
            <a:norm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r>
              <a:rPr lang="de-DE" smtClean="0"/>
              <a:t>16.01.2014</a:t>
            </a:r>
            <a:endParaRPr lang="de-D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r>
              <a:rPr lang="nn-NO" smtClean="0"/>
              <a:t>Software Engineering 1 - Anna Prenzel</a:t>
            </a:r>
            <a:endParaRPr lang="de-D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8FA5CC14-5055-4059-AE39-1041FC75D639}" type="slidenum">
              <a:rPr lang="de-DE" smtClean="0"/>
              <a:t>‹Nr.›</a:t>
            </a:fld>
            <a:endParaRPr lang="de-DE"/>
          </a:p>
        </p:txBody>
      </p:sp>
      <p:sp>
        <p:nvSpPr>
          <p:cNvPr id="9" name="Rectangle 8"/>
          <p:cNvSpPr/>
          <p:nvPr/>
        </p:nvSpPr>
        <p:spPr>
          <a:xfrm>
            <a:off x="0" y="1368552"/>
            <a:ext cx="9144000" cy="149352"/>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ctr" defTabSz="914400" rtl="0" eaLnBrk="1" latinLnBrk="0" hangingPunct="1">
        <a:spcBef>
          <a:spcPct val="0"/>
        </a:spcBef>
        <a:buNone/>
        <a:defRPr sz="5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75000"/>
        <a:buFont typeface="Wingdings" pitchFamily="2" charset="2"/>
        <a:buChar char=""/>
        <a:defRPr sz="2400" kern="1200">
          <a:solidFill>
            <a:schemeClr val="tx2"/>
          </a:solidFill>
          <a:latin typeface="+mn-lt"/>
          <a:ea typeface="+mn-ea"/>
          <a:cs typeface="+mn-cs"/>
        </a:defRPr>
      </a:lvl1pPr>
      <a:lvl2pPr marL="742950" indent="-285750" algn="l" defTabSz="914400" rtl="0" eaLnBrk="1" latinLnBrk="0" hangingPunct="1">
        <a:spcBef>
          <a:spcPct val="20000"/>
        </a:spcBef>
        <a:buClr>
          <a:schemeClr val="accent2"/>
        </a:buClr>
        <a:buSzPct val="85000"/>
        <a:buFont typeface="Courier New" pitchFamily="49" charset="0"/>
        <a:buChar char="o"/>
        <a:defRPr sz="2000" kern="1200">
          <a:solidFill>
            <a:schemeClr val="tx2"/>
          </a:solidFill>
          <a:latin typeface="+mn-lt"/>
          <a:ea typeface="+mn-ea"/>
          <a:cs typeface="+mn-cs"/>
        </a:defRPr>
      </a:lvl2pPr>
      <a:lvl3pPr marL="11430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60020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2057400" indent="-228600" algn="l" defTabSz="914400" rtl="0" eaLnBrk="1" latinLnBrk="0" hangingPunct="1">
        <a:spcBef>
          <a:spcPct val="20000"/>
        </a:spcBef>
        <a:buClr>
          <a:schemeClr val="accent5"/>
        </a:buClr>
        <a:buFont typeface="Arial" pitchFamily="34" charset="0"/>
        <a:buChar char="•"/>
        <a:defRPr sz="1400" kern="1200" baseline="0">
          <a:solidFill>
            <a:schemeClr val="tx2"/>
          </a:solidFill>
          <a:latin typeface="+mn-lt"/>
          <a:ea typeface="+mn-ea"/>
          <a:cs typeface="+mn-cs"/>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sz="6000" smtClean="0"/>
              <a:t>Software Engineering 1</a:t>
            </a:r>
            <a:endParaRPr lang="de-DE" sz="6000"/>
          </a:p>
        </p:txBody>
      </p:sp>
      <p:sp>
        <p:nvSpPr>
          <p:cNvPr id="3" name="Untertitel 2"/>
          <p:cNvSpPr>
            <a:spLocks noGrp="1"/>
          </p:cNvSpPr>
          <p:nvPr>
            <p:ph type="subTitle" idx="1"/>
          </p:nvPr>
        </p:nvSpPr>
        <p:spPr/>
        <p:txBody>
          <a:bodyPr/>
          <a:lstStyle/>
          <a:p>
            <a:r>
              <a:rPr lang="de-DE" smtClean="0"/>
              <a:t>Anna Prenzel</a:t>
            </a:r>
            <a:endParaRPr lang="de-DE"/>
          </a:p>
        </p:txBody>
      </p:sp>
    </p:spTree>
    <p:extLst>
      <p:ext uri="{BB962C8B-B14F-4D97-AF65-F5344CB8AC3E}">
        <p14:creationId xmlns:p14="http://schemas.microsoft.com/office/powerpoint/2010/main" val="28247830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Einführung</a:t>
            </a:r>
            <a:endParaRPr lang="de-DE"/>
          </a:p>
        </p:txBody>
      </p:sp>
      <p:sp>
        <p:nvSpPr>
          <p:cNvPr id="3" name="Inhaltsplatzhalter 2"/>
          <p:cNvSpPr>
            <a:spLocks noGrp="1"/>
          </p:cNvSpPr>
          <p:nvPr>
            <p:ph idx="1"/>
          </p:nvPr>
        </p:nvSpPr>
        <p:spPr/>
        <p:txBody>
          <a:bodyPr>
            <a:normAutofit/>
          </a:bodyPr>
          <a:lstStyle/>
          <a:p>
            <a:pPr marL="0" indent="0">
              <a:buNone/>
            </a:pPr>
            <a:r>
              <a:rPr lang="de-DE" sz="3200" b="1"/>
              <a:t>Ziele der heutigen Veranstaltung</a:t>
            </a:r>
            <a:r>
              <a:rPr lang="de-DE" sz="3200" b="1" smtClean="0"/>
              <a:t>:</a:t>
            </a:r>
          </a:p>
          <a:p>
            <a:r>
              <a:rPr lang="de-DE" sz="3200" smtClean="0"/>
              <a:t>Gegenüberstellung funktionaler und objektorientierter Analyse</a:t>
            </a:r>
          </a:p>
          <a:p>
            <a:r>
              <a:rPr lang="de-DE" sz="3200" smtClean="0"/>
              <a:t>Richtlinien und Heuristiken zur Gestaltung grafischer Benutzeroberflächen</a:t>
            </a:r>
          </a:p>
          <a:p>
            <a:r>
              <a:rPr lang="de-DE" sz="3200" smtClean="0"/>
              <a:t>Zusammenfassende Gedanken zum Software Engineering</a:t>
            </a:r>
            <a:endParaRPr lang="de-DE" sz="3200"/>
          </a:p>
          <a:p>
            <a:pPr marL="0" indent="0">
              <a:buNone/>
            </a:pPr>
            <a:endParaRPr lang="de-DE" sz="3200"/>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2</a:t>
            </a:fld>
            <a:endParaRPr lang="de-DE"/>
          </a:p>
        </p:txBody>
      </p:sp>
    </p:spTree>
    <p:extLst>
      <p:ext uri="{BB962C8B-B14F-4D97-AF65-F5344CB8AC3E}">
        <p14:creationId xmlns:p14="http://schemas.microsoft.com/office/powerpoint/2010/main" val="25618893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Strukturierte Analyse</a:t>
            </a:r>
            <a:endParaRPr lang="de-DE"/>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3</a:t>
            </a:fld>
            <a:endParaRPr lang="de-DE"/>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3093" y="1992981"/>
            <a:ext cx="7295331" cy="40287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02339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Strukturierte Analyse</a:t>
            </a:r>
            <a:endParaRPr lang="de-DE"/>
          </a:p>
        </p:txBody>
      </p:sp>
      <p:sp>
        <p:nvSpPr>
          <p:cNvPr id="3" name="Inhaltsplatzhalter 2"/>
          <p:cNvSpPr>
            <a:spLocks noGrp="1"/>
          </p:cNvSpPr>
          <p:nvPr>
            <p:ph idx="1"/>
          </p:nvPr>
        </p:nvSpPr>
        <p:spPr>
          <a:xfrm>
            <a:off x="457200" y="1600200"/>
            <a:ext cx="8229600" cy="4853136"/>
          </a:xfrm>
        </p:spPr>
        <p:txBody>
          <a:bodyPr>
            <a:normAutofit fontScale="92500" lnSpcReduction="20000"/>
          </a:bodyPr>
          <a:lstStyle/>
          <a:p>
            <a:pPr marL="0" indent="0">
              <a:buNone/>
            </a:pPr>
            <a:r>
              <a:rPr lang="de-DE" b="1" smtClean="0"/>
              <a:t>Vergleich OOA / SA </a:t>
            </a:r>
            <a:r>
              <a:rPr lang="de-DE" b="1" smtClean="0">
                <a:sym typeface="Wingdings" panose="05000000000000000000" pitchFamily="2" charset="2"/>
              </a:rPr>
              <a:t> Klassen-/Sequenzdiagramm versus Datenflussdiagramm</a:t>
            </a:r>
          </a:p>
          <a:p>
            <a:pPr marL="0" indent="0">
              <a:buNone/>
            </a:pPr>
            <a:r>
              <a:rPr lang="de-DE" sz="2000" b="1" smtClean="0"/>
              <a:t>Klassendiagramm:</a:t>
            </a:r>
          </a:p>
          <a:p>
            <a:r>
              <a:rPr lang="de-DE" sz="2000" smtClean="0"/>
              <a:t>Verteilung der Funktionen auf verschiedene Module mit dem Ziel der Wartbarkeit und Erweiterbarkeit (Fokus: </a:t>
            </a:r>
            <a:r>
              <a:rPr lang="de-DE" sz="2000" b="1" smtClean="0"/>
              <a:t>Wer </a:t>
            </a:r>
            <a:r>
              <a:rPr lang="de-DE" sz="2000" smtClean="0"/>
              <a:t>macht was?</a:t>
            </a:r>
            <a:r>
              <a:rPr lang="de-DE" sz="2000" b="1" smtClean="0"/>
              <a:t>)</a:t>
            </a:r>
            <a:endParaRPr lang="de-DE" sz="2000" smtClean="0"/>
          </a:p>
          <a:p>
            <a:r>
              <a:rPr lang="de-DE" sz="2000" smtClean="0"/>
              <a:t>Verteilter Systemzustand (in Attributen der einzelnen Klassen)</a:t>
            </a:r>
          </a:p>
          <a:p>
            <a:r>
              <a:rPr lang="de-DE" sz="2000" smtClean="0"/>
              <a:t>Funktionsablauf nicht sichtbar</a:t>
            </a:r>
          </a:p>
          <a:p>
            <a:pPr marL="0" indent="0">
              <a:buNone/>
            </a:pPr>
            <a:r>
              <a:rPr lang="de-DE" sz="2000" b="1" smtClean="0"/>
              <a:t>Sequenzdiagramm:</a:t>
            </a:r>
          </a:p>
          <a:p>
            <a:r>
              <a:rPr lang="de-DE" sz="2000" smtClean="0"/>
              <a:t>Jeweils 1 konkrete Funktion wird beschrieben </a:t>
            </a:r>
          </a:p>
          <a:p>
            <a:r>
              <a:rPr lang="de-DE" sz="2000" smtClean="0"/>
              <a:t>Reihenfolge der Unterfunktionsaufrufe + Steueranweisungen</a:t>
            </a:r>
            <a:endParaRPr lang="de-DE" sz="2000" smtClean="0"/>
          </a:p>
          <a:p>
            <a:pPr marL="0" indent="0">
              <a:buNone/>
            </a:pPr>
            <a:r>
              <a:rPr lang="de-DE" sz="2000" b="1" smtClean="0"/>
              <a:t>DFD:</a:t>
            </a:r>
          </a:p>
          <a:p>
            <a:r>
              <a:rPr lang="de-DE" sz="2000" smtClean="0"/>
              <a:t>Funktionen sind global verfügbar, globaler Systemzustand (Fokus: </a:t>
            </a:r>
            <a:r>
              <a:rPr lang="de-DE" sz="2000" b="1" smtClean="0"/>
              <a:t>Was </a:t>
            </a:r>
            <a:r>
              <a:rPr lang="de-DE" sz="2000" smtClean="0"/>
              <a:t>wird gemacht?)</a:t>
            </a:r>
          </a:p>
          <a:p>
            <a:r>
              <a:rPr lang="de-DE" sz="2000" smtClean="0"/>
              <a:t>Funktionsabhängigkeiten + Datenfluss durch mehrere Funktionen ist sichtbar</a:t>
            </a:r>
          </a:p>
          <a:p>
            <a:r>
              <a:rPr lang="de-DE" sz="2000" smtClean="0"/>
              <a:t>Verzicht auf Steueranweisungen</a:t>
            </a:r>
            <a:endParaRPr lang="de-DE" sz="1800" b="1" smtClean="0"/>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4</a:t>
            </a:fld>
            <a:endParaRPr lang="de-DE"/>
          </a:p>
        </p:txBody>
      </p:sp>
    </p:spTree>
    <p:extLst>
      <p:ext uri="{BB962C8B-B14F-4D97-AF65-F5344CB8AC3E}">
        <p14:creationId xmlns:p14="http://schemas.microsoft.com/office/powerpoint/2010/main" val="30837801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800" smtClean="0"/>
              <a:t>Prozess der GUI-Entwicklung</a:t>
            </a:r>
            <a:endParaRPr lang="de-DE" sz="4800"/>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5</a:t>
            </a:fld>
            <a:endParaRPr lang="de-DE"/>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714722"/>
            <a:ext cx="6366669" cy="4657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hteck 6"/>
          <p:cNvSpPr/>
          <p:nvPr/>
        </p:nvSpPr>
        <p:spPr>
          <a:xfrm>
            <a:off x="755576" y="1714722"/>
            <a:ext cx="144016" cy="46574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p:nvSpPr>
        <p:spPr>
          <a:xfrm>
            <a:off x="893052" y="6291388"/>
            <a:ext cx="6472336" cy="807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35635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4800" smtClean="0"/>
              <a:t>Prozess der GUI-Entwicklung</a:t>
            </a:r>
            <a:endParaRPr lang="de-DE" sz="4800"/>
          </a:p>
        </p:txBody>
      </p:sp>
      <p:sp>
        <p:nvSpPr>
          <p:cNvPr id="3" name="Inhaltsplatzhalter 2"/>
          <p:cNvSpPr>
            <a:spLocks noGrp="1"/>
          </p:cNvSpPr>
          <p:nvPr>
            <p:ph idx="1"/>
          </p:nvPr>
        </p:nvSpPr>
        <p:spPr/>
        <p:txBody>
          <a:bodyPr>
            <a:normAutofit/>
          </a:bodyPr>
          <a:lstStyle/>
          <a:p>
            <a:pPr marL="0" indent="0">
              <a:buNone/>
            </a:pPr>
            <a:r>
              <a:rPr lang="de-DE" sz="3200" b="1" smtClean="0"/>
              <a:t>Benutzeraktivitäten analysieren und verstehen</a:t>
            </a:r>
          </a:p>
          <a:p>
            <a:r>
              <a:rPr lang="de-DE" sz="3200" smtClean="0"/>
              <a:t>Use Cases</a:t>
            </a:r>
          </a:p>
          <a:p>
            <a:r>
              <a:rPr lang="de-DE" sz="3200" smtClean="0"/>
              <a:t>Geschäftsprozessmodellierung</a:t>
            </a:r>
          </a:p>
          <a:p>
            <a:r>
              <a:rPr lang="de-DE" sz="3200" smtClean="0"/>
              <a:t>Systemsequenzdiagramme</a:t>
            </a:r>
          </a:p>
          <a:p>
            <a:r>
              <a:rPr lang="de-DE" sz="3200" smtClean="0"/>
              <a:t>User Stories</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6</a:t>
            </a:fld>
            <a:endParaRPr lang="de-DE"/>
          </a:p>
        </p:txBody>
      </p:sp>
    </p:spTree>
    <p:extLst>
      <p:ext uri="{BB962C8B-B14F-4D97-AF65-F5344CB8AC3E}">
        <p14:creationId xmlns:p14="http://schemas.microsoft.com/office/powerpoint/2010/main" val="3053980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7</a:t>
            </a:fld>
            <a:endParaRPr lang="de-DE"/>
          </a:p>
        </p:txBody>
      </p:sp>
      <p:sp>
        <p:nvSpPr>
          <p:cNvPr id="3" name="Inhaltsplatzhalter 2"/>
          <p:cNvSpPr>
            <a:spLocks noGrp="1"/>
          </p:cNvSpPr>
          <p:nvPr>
            <p:ph idx="4294967295"/>
          </p:nvPr>
        </p:nvSpPr>
        <p:spPr>
          <a:xfrm>
            <a:off x="0" y="-99392"/>
            <a:ext cx="8229600" cy="4525963"/>
          </a:xfrm>
        </p:spPr>
        <p:txBody>
          <a:bodyPr>
            <a:normAutofit/>
          </a:bodyPr>
          <a:lstStyle/>
          <a:p>
            <a:pPr marL="0" indent="0">
              <a:buNone/>
            </a:pPr>
            <a:r>
              <a:rPr lang="de-DE" sz="3200" b="1" smtClean="0"/>
              <a:t>Wireframe erzeugen (low fidelity)</a:t>
            </a:r>
          </a:p>
          <a:p>
            <a:pPr marL="0" indent="0">
              <a:buNone/>
            </a:pPr>
            <a:endParaRPr lang="de-DE" sz="3200" b="1" smtClean="0"/>
          </a:p>
        </p:txBody>
      </p:sp>
      <p:pic>
        <p:nvPicPr>
          <p:cNvPr id="2052" name="Picture 4" descr="Wireframe Exam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984" y="692696"/>
            <a:ext cx="7490432" cy="5811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4890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8</a:t>
            </a:fld>
            <a:endParaRPr lang="de-DE"/>
          </a:p>
        </p:txBody>
      </p:sp>
      <p:sp>
        <p:nvSpPr>
          <p:cNvPr id="3" name="Inhaltsplatzhalter 2"/>
          <p:cNvSpPr>
            <a:spLocks noGrp="1"/>
          </p:cNvSpPr>
          <p:nvPr>
            <p:ph idx="4294967295"/>
          </p:nvPr>
        </p:nvSpPr>
        <p:spPr>
          <a:xfrm>
            <a:off x="0" y="-99392"/>
            <a:ext cx="8229600" cy="4525963"/>
          </a:xfrm>
        </p:spPr>
        <p:txBody>
          <a:bodyPr>
            <a:normAutofit/>
          </a:bodyPr>
          <a:lstStyle/>
          <a:p>
            <a:pPr marL="0" indent="0">
              <a:buNone/>
            </a:pPr>
            <a:r>
              <a:rPr lang="de-DE" sz="3200" b="1" smtClean="0"/>
              <a:t>Wireframe erzeugen</a:t>
            </a:r>
          </a:p>
        </p:txBody>
      </p:sp>
      <p:pic>
        <p:nvPicPr>
          <p:cNvPr id="5122" name="Picture 2" descr="Wireframe Webstylegu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24744"/>
            <a:ext cx="8949566"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130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9</a:t>
            </a:fld>
            <a:endParaRPr lang="de-DE"/>
          </a:p>
        </p:txBody>
      </p:sp>
      <p:sp>
        <p:nvSpPr>
          <p:cNvPr id="3" name="Inhaltsplatzhalter 2"/>
          <p:cNvSpPr>
            <a:spLocks noGrp="1"/>
          </p:cNvSpPr>
          <p:nvPr>
            <p:ph idx="4294967295"/>
          </p:nvPr>
        </p:nvSpPr>
        <p:spPr>
          <a:xfrm>
            <a:off x="0" y="-99392"/>
            <a:ext cx="8229600" cy="4525963"/>
          </a:xfrm>
        </p:spPr>
        <p:txBody>
          <a:bodyPr>
            <a:normAutofit/>
          </a:bodyPr>
          <a:lstStyle/>
          <a:p>
            <a:pPr marL="0" indent="0">
              <a:buNone/>
            </a:pPr>
            <a:r>
              <a:rPr lang="de-DE" sz="3200" b="1" smtClean="0"/>
              <a:t>Mockup erzeugen </a:t>
            </a:r>
            <a:r>
              <a:rPr lang="de-DE" sz="3200" b="1"/>
              <a:t>(high fidelity)</a:t>
            </a:r>
          </a:p>
          <a:p>
            <a:pPr marL="0" indent="0">
              <a:buNone/>
            </a:pPr>
            <a:endParaRPr lang="de-DE" sz="3200" b="1" smtClean="0"/>
          </a:p>
          <a:p>
            <a:pPr marL="0" indent="0">
              <a:buNone/>
            </a:pPr>
            <a:endParaRPr lang="de-DE" sz="3200" b="1" smtClean="0"/>
          </a:p>
        </p:txBody>
      </p:sp>
      <p:pic>
        <p:nvPicPr>
          <p:cNvPr id="6146" name="Picture 2" descr="Example of wireframe to mock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692696"/>
            <a:ext cx="8293081" cy="504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8164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6000" smtClean="0"/>
              <a:t>Usability - </a:t>
            </a:r>
            <a:r>
              <a:rPr lang="de-DE" sz="6000" b="1"/>
              <a:t>ISO </a:t>
            </a:r>
            <a:r>
              <a:rPr lang="de-DE" sz="6000" b="1" smtClean="0"/>
              <a:t>9241</a:t>
            </a:r>
            <a:endParaRPr lang="de-DE" sz="6000"/>
          </a:p>
        </p:txBody>
      </p:sp>
      <p:sp>
        <p:nvSpPr>
          <p:cNvPr id="3" name="Inhaltsplatzhalter 2"/>
          <p:cNvSpPr>
            <a:spLocks noGrp="1"/>
          </p:cNvSpPr>
          <p:nvPr>
            <p:ph idx="1"/>
          </p:nvPr>
        </p:nvSpPr>
        <p:spPr/>
        <p:txBody>
          <a:bodyPr>
            <a:normAutofit/>
          </a:bodyPr>
          <a:lstStyle/>
          <a:p>
            <a:pPr marL="0" indent="0">
              <a:buNone/>
            </a:pPr>
            <a:r>
              <a:rPr lang="de-DE" sz="3600" b="1" smtClean="0"/>
              <a:t>Aufgabenangemessenheit</a:t>
            </a:r>
          </a:p>
          <a:p>
            <a:pPr marL="0" indent="0">
              <a:buNone/>
            </a:pPr>
            <a:endParaRPr lang="de-DE" sz="3600" b="1"/>
          </a:p>
          <a:p>
            <a:pPr marL="0" indent="0">
              <a:buNone/>
            </a:pPr>
            <a:endParaRPr lang="de-DE" sz="3600" b="1" smtClean="0"/>
          </a:p>
          <a:p>
            <a:endParaRPr lang="de-DE" sz="3600"/>
          </a:p>
          <a:p>
            <a:r>
              <a:rPr lang="de-DE" smtClean="0"/>
              <a:t>Benutzer wird nicht </a:t>
            </a:r>
            <a:r>
              <a:rPr lang="de-DE"/>
              <a:t>durch die Systembenutzung</a:t>
            </a:r>
            <a:r>
              <a:rPr lang="de-DE" smtClean="0"/>
              <a:t> </a:t>
            </a:r>
            <a:r>
              <a:rPr lang="de-DE"/>
              <a:t>vom eigentlichen Aufgabenziel </a:t>
            </a:r>
            <a:r>
              <a:rPr lang="de-DE" smtClean="0"/>
              <a:t>abgelenkt</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10</a:t>
            </a:fld>
            <a:endParaRPr lang="de-DE"/>
          </a:p>
        </p:txBody>
      </p:sp>
      <p:sp>
        <p:nvSpPr>
          <p:cNvPr id="7" name="Abgerundetes Rechteck 6"/>
          <p:cNvSpPr/>
          <p:nvPr/>
        </p:nvSpPr>
        <p:spPr>
          <a:xfrm>
            <a:off x="395536" y="2276872"/>
            <a:ext cx="8064896" cy="1368152"/>
          </a:xfrm>
          <a:prstGeom prst="roundRect">
            <a:avLst>
              <a:gd name="adj" fmla="val 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a:t>Ein Dialog ist aufgabenangemessen, wenn er den Benutzer unterstützt, seine Arbeitsaufgabe effektiv und effizient zu erledigen.</a:t>
            </a:r>
          </a:p>
        </p:txBody>
      </p:sp>
    </p:spTree>
    <p:extLst>
      <p:ext uri="{BB962C8B-B14F-4D97-AF65-F5344CB8AC3E}">
        <p14:creationId xmlns:p14="http://schemas.microsoft.com/office/powerpoint/2010/main" val="21388882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6000" smtClean="0"/>
              <a:t>Usability - </a:t>
            </a:r>
            <a:r>
              <a:rPr lang="de-DE" sz="6000" b="1"/>
              <a:t>ISO </a:t>
            </a:r>
            <a:r>
              <a:rPr lang="de-DE" sz="6000" b="1" smtClean="0"/>
              <a:t>9241</a:t>
            </a:r>
            <a:endParaRPr lang="de-DE" sz="6000"/>
          </a:p>
        </p:txBody>
      </p:sp>
      <p:sp>
        <p:nvSpPr>
          <p:cNvPr id="3" name="Inhaltsplatzhalter 2"/>
          <p:cNvSpPr>
            <a:spLocks noGrp="1"/>
          </p:cNvSpPr>
          <p:nvPr>
            <p:ph idx="1"/>
          </p:nvPr>
        </p:nvSpPr>
        <p:spPr/>
        <p:txBody>
          <a:bodyPr>
            <a:normAutofit/>
          </a:bodyPr>
          <a:lstStyle/>
          <a:p>
            <a:pPr marL="0" indent="0">
              <a:buNone/>
            </a:pPr>
            <a:r>
              <a:rPr lang="de-DE" sz="3600" b="1" smtClean="0"/>
              <a:t>Aufgabenangemessenheit</a:t>
            </a:r>
          </a:p>
          <a:p>
            <a:pPr marL="0" indent="0">
              <a:buNone/>
            </a:pPr>
            <a:r>
              <a:rPr lang="de-DE" sz="3200" smtClean="0"/>
              <a:t>Umsetzungsbeispiele</a:t>
            </a:r>
          </a:p>
          <a:p>
            <a:r>
              <a:rPr lang="de-DE" sz="3200" smtClean="0"/>
              <a:t>Cursor schon im Eingabeformular positionieren</a:t>
            </a:r>
          </a:p>
          <a:p>
            <a:r>
              <a:rPr lang="de-DE" sz="3200" smtClean="0"/>
              <a:t>Einstellungen des Nutzers automatisch speichern</a:t>
            </a:r>
          </a:p>
          <a:p>
            <a:endParaRPr lang="de-DE" sz="2800"/>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11</a:t>
            </a:fld>
            <a:endParaRPr lang="de-DE"/>
          </a:p>
        </p:txBody>
      </p:sp>
    </p:spTree>
    <p:extLst>
      <p:ext uri="{BB962C8B-B14F-4D97-AF65-F5344CB8AC3E}">
        <p14:creationId xmlns:p14="http://schemas.microsoft.com/office/powerpoint/2010/main" val="28718246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6000" smtClean="0"/>
              <a:t>Usability - </a:t>
            </a:r>
            <a:r>
              <a:rPr lang="de-DE" sz="6000" b="1"/>
              <a:t>ISO </a:t>
            </a:r>
            <a:r>
              <a:rPr lang="de-DE" sz="6000" b="1" smtClean="0"/>
              <a:t>9241</a:t>
            </a:r>
            <a:endParaRPr lang="de-DE" sz="6000"/>
          </a:p>
        </p:txBody>
      </p:sp>
      <p:sp>
        <p:nvSpPr>
          <p:cNvPr id="3" name="Inhaltsplatzhalter 2"/>
          <p:cNvSpPr>
            <a:spLocks noGrp="1"/>
          </p:cNvSpPr>
          <p:nvPr>
            <p:ph idx="1"/>
          </p:nvPr>
        </p:nvSpPr>
        <p:spPr/>
        <p:txBody>
          <a:bodyPr>
            <a:normAutofit/>
          </a:bodyPr>
          <a:lstStyle/>
          <a:p>
            <a:pPr marL="0" indent="0">
              <a:buNone/>
            </a:pPr>
            <a:r>
              <a:rPr lang="de-DE" sz="3600" b="1" smtClean="0"/>
              <a:t>Selbstbeschreibungsfähigkeit</a:t>
            </a:r>
          </a:p>
          <a:p>
            <a:pPr marL="0" indent="0">
              <a:buNone/>
            </a:pPr>
            <a:endParaRPr lang="de-DE" sz="3600" b="1"/>
          </a:p>
          <a:p>
            <a:pPr marL="0" indent="0">
              <a:buNone/>
            </a:pPr>
            <a:endParaRPr lang="de-DE" sz="3600" b="1" smtClean="0"/>
          </a:p>
          <a:p>
            <a:pPr marL="0" indent="0">
              <a:buNone/>
            </a:pPr>
            <a:endParaRPr lang="de-DE" sz="3600" b="1"/>
          </a:p>
          <a:p>
            <a:r>
              <a:rPr lang="de-DE" smtClean="0"/>
              <a:t>Für den Anwender ist offensichtlich,</a:t>
            </a:r>
          </a:p>
          <a:p>
            <a:pPr lvl="1"/>
            <a:r>
              <a:rPr lang="de-DE" smtClean="0"/>
              <a:t>an </a:t>
            </a:r>
            <a:r>
              <a:rPr lang="de-DE"/>
              <a:t>welcher Stelle er sich befindet, </a:t>
            </a:r>
            <a:endParaRPr lang="de-DE" smtClean="0"/>
          </a:p>
          <a:p>
            <a:pPr lvl="1"/>
            <a:r>
              <a:rPr lang="de-DE" smtClean="0"/>
              <a:t>welche </a:t>
            </a:r>
            <a:r>
              <a:rPr lang="de-DE"/>
              <a:t>Aktionen wie ausgeführt werden </a:t>
            </a:r>
            <a:r>
              <a:rPr lang="de-DE" smtClean="0"/>
              <a:t>können.</a:t>
            </a:r>
            <a:endParaRPr lang="de-DE"/>
          </a:p>
          <a:p>
            <a:r>
              <a:rPr lang="de-DE" smtClean="0"/>
              <a:t>Hilfe </a:t>
            </a:r>
            <a:r>
              <a:rPr lang="de-DE"/>
              <a:t>zum jeweiligen Dialogschritt </a:t>
            </a:r>
            <a:r>
              <a:rPr lang="de-DE" smtClean="0"/>
              <a:t>ist verfügbar.</a:t>
            </a:r>
            <a:endParaRPr lang="de-DE" b="1"/>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12</a:t>
            </a:fld>
            <a:endParaRPr lang="de-DE"/>
          </a:p>
        </p:txBody>
      </p:sp>
      <p:sp>
        <p:nvSpPr>
          <p:cNvPr id="7" name="Abgerundetes Rechteck 6"/>
          <p:cNvSpPr/>
          <p:nvPr/>
        </p:nvSpPr>
        <p:spPr>
          <a:xfrm>
            <a:off x="395536" y="2276872"/>
            <a:ext cx="8064896" cy="1800200"/>
          </a:xfrm>
          <a:prstGeom prst="roundRect">
            <a:avLst>
              <a:gd name="adj" fmla="val 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a:t>Ein Dialog ist selbstbeschreibungsfähig, wenn jeder einzelne Dialogschritt durch Rückmeldung des Dialogsystems unmittelbar verständlich ist oder dem Benutzer auf Anfrage erklärt wird.</a:t>
            </a:r>
          </a:p>
        </p:txBody>
      </p:sp>
    </p:spTree>
    <p:extLst>
      <p:ext uri="{BB962C8B-B14F-4D97-AF65-F5344CB8AC3E}">
        <p14:creationId xmlns:p14="http://schemas.microsoft.com/office/powerpoint/2010/main" val="8912961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6000" smtClean="0"/>
              <a:t>Usability - </a:t>
            </a:r>
            <a:r>
              <a:rPr lang="de-DE" sz="6000" b="1"/>
              <a:t>ISO </a:t>
            </a:r>
            <a:r>
              <a:rPr lang="de-DE" sz="6000" b="1" smtClean="0"/>
              <a:t>9241</a:t>
            </a:r>
            <a:endParaRPr lang="de-DE" sz="6000"/>
          </a:p>
        </p:txBody>
      </p:sp>
      <p:sp>
        <p:nvSpPr>
          <p:cNvPr id="3" name="Inhaltsplatzhalter 2"/>
          <p:cNvSpPr>
            <a:spLocks noGrp="1"/>
          </p:cNvSpPr>
          <p:nvPr>
            <p:ph idx="1"/>
          </p:nvPr>
        </p:nvSpPr>
        <p:spPr/>
        <p:txBody>
          <a:bodyPr>
            <a:normAutofit/>
          </a:bodyPr>
          <a:lstStyle/>
          <a:p>
            <a:pPr marL="0" indent="0">
              <a:buNone/>
            </a:pPr>
            <a:r>
              <a:rPr lang="de-DE" sz="3600" b="1" smtClean="0"/>
              <a:t>Selbstbeschreibungsfähigkeit</a:t>
            </a:r>
          </a:p>
          <a:p>
            <a:pPr marL="0" indent="0">
              <a:buNone/>
            </a:pPr>
            <a:r>
              <a:rPr lang="de-DE" sz="3200" smtClean="0"/>
              <a:t>Umsetzungsbeispiele</a:t>
            </a:r>
          </a:p>
          <a:p>
            <a:pPr marL="0" indent="0">
              <a:buNone/>
            </a:pPr>
            <a:endParaRPr lang="de-DE" sz="3200" smtClean="0"/>
          </a:p>
          <a:p>
            <a:endParaRPr lang="de-DE" sz="2800"/>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13</a:t>
            </a:fld>
            <a:endParaRPr lang="de-DE"/>
          </a:p>
        </p:txBody>
      </p:sp>
      <p:pic>
        <p:nvPicPr>
          <p:cNvPr id="6146" name="Picture 2" descr="http://www.inspireyourway.com/wp-content/uploads/2012/09/breadcrumb_scree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780928"/>
            <a:ext cx="5535135"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1058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6000" smtClean="0"/>
              <a:t>Usability - </a:t>
            </a:r>
            <a:r>
              <a:rPr lang="de-DE" sz="6000" b="1"/>
              <a:t>ISO </a:t>
            </a:r>
            <a:r>
              <a:rPr lang="de-DE" sz="6000" b="1" smtClean="0"/>
              <a:t>9241</a:t>
            </a:r>
            <a:endParaRPr lang="de-DE" sz="6000"/>
          </a:p>
        </p:txBody>
      </p:sp>
      <p:sp>
        <p:nvSpPr>
          <p:cNvPr id="3" name="Inhaltsplatzhalter 2"/>
          <p:cNvSpPr>
            <a:spLocks noGrp="1"/>
          </p:cNvSpPr>
          <p:nvPr>
            <p:ph idx="1"/>
          </p:nvPr>
        </p:nvSpPr>
        <p:spPr>
          <a:xfrm>
            <a:off x="457200" y="1600200"/>
            <a:ext cx="8229600" cy="4709120"/>
          </a:xfrm>
        </p:spPr>
        <p:txBody>
          <a:bodyPr>
            <a:normAutofit fontScale="92500"/>
          </a:bodyPr>
          <a:lstStyle/>
          <a:p>
            <a:pPr marL="0" indent="0">
              <a:buNone/>
            </a:pPr>
            <a:r>
              <a:rPr lang="de-DE" sz="3600" b="1" smtClean="0"/>
              <a:t>Erwartungskonformität</a:t>
            </a:r>
          </a:p>
          <a:p>
            <a:pPr marL="0" indent="0">
              <a:buNone/>
            </a:pPr>
            <a:endParaRPr lang="de-DE" sz="3600" b="1" smtClean="0"/>
          </a:p>
          <a:p>
            <a:pPr marL="0" indent="0">
              <a:buNone/>
            </a:pPr>
            <a:endParaRPr lang="de-DE" sz="3600" b="1"/>
          </a:p>
          <a:p>
            <a:pPr marL="0" indent="0">
              <a:buNone/>
            </a:pPr>
            <a:endParaRPr lang="de-DE" sz="3600" b="1" smtClean="0"/>
          </a:p>
          <a:p>
            <a:pPr marL="0" indent="0">
              <a:buNone/>
            </a:pPr>
            <a:endParaRPr lang="de-DE" sz="3600" b="1"/>
          </a:p>
          <a:p>
            <a:pPr marL="0" indent="0">
              <a:buNone/>
            </a:pPr>
            <a:endParaRPr lang="de-DE" sz="3600" b="1" smtClean="0"/>
          </a:p>
          <a:p>
            <a:r>
              <a:rPr lang="de-DE" sz="2800" smtClean="0"/>
              <a:t>Bedienung ist konsistent und vorhersehbar</a:t>
            </a:r>
          </a:p>
          <a:p>
            <a:r>
              <a:rPr lang="de-DE" sz="2800" smtClean="0"/>
              <a:t>Bekannte Interaktionsmuster werden angewendet</a:t>
            </a:r>
            <a:endParaRPr lang="de-DE" sz="2800"/>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14</a:t>
            </a:fld>
            <a:endParaRPr lang="de-DE"/>
          </a:p>
        </p:txBody>
      </p:sp>
      <p:sp>
        <p:nvSpPr>
          <p:cNvPr id="7" name="Abgerundetes Rechteck 6"/>
          <p:cNvSpPr/>
          <p:nvPr/>
        </p:nvSpPr>
        <p:spPr>
          <a:xfrm>
            <a:off x="395536" y="2276872"/>
            <a:ext cx="8064896" cy="2448272"/>
          </a:xfrm>
          <a:prstGeom prst="roundRect">
            <a:avLst>
              <a:gd name="adj" fmla="val 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a:t>Ein Dialog ist erwartungskonform, wenn er konsistent ist und den Merkmalen des Benutzers entspricht, z.B. den Kenntnissen aus dem Arbeitsgebiet, der Ausbildung und der Erfahrung des Benutzers sowie den allgemein anerkannten Konventionen.</a:t>
            </a:r>
          </a:p>
        </p:txBody>
      </p:sp>
    </p:spTree>
    <p:extLst>
      <p:ext uri="{BB962C8B-B14F-4D97-AF65-F5344CB8AC3E}">
        <p14:creationId xmlns:p14="http://schemas.microsoft.com/office/powerpoint/2010/main" val="21608028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6000" smtClean="0"/>
              <a:t>Usability - </a:t>
            </a:r>
            <a:r>
              <a:rPr lang="de-DE" sz="6000" b="1"/>
              <a:t>ISO </a:t>
            </a:r>
            <a:r>
              <a:rPr lang="de-DE" sz="6000" b="1" smtClean="0"/>
              <a:t>9241</a:t>
            </a:r>
            <a:endParaRPr lang="de-DE" sz="6000"/>
          </a:p>
        </p:txBody>
      </p:sp>
      <p:sp>
        <p:nvSpPr>
          <p:cNvPr id="3" name="Inhaltsplatzhalter 2"/>
          <p:cNvSpPr>
            <a:spLocks noGrp="1"/>
          </p:cNvSpPr>
          <p:nvPr>
            <p:ph idx="1"/>
          </p:nvPr>
        </p:nvSpPr>
        <p:spPr/>
        <p:txBody>
          <a:bodyPr>
            <a:normAutofit/>
          </a:bodyPr>
          <a:lstStyle/>
          <a:p>
            <a:pPr marL="0" indent="0">
              <a:buNone/>
            </a:pPr>
            <a:r>
              <a:rPr lang="de-DE" sz="3600" b="1" smtClean="0"/>
              <a:t>Erwartungskonformität</a:t>
            </a:r>
          </a:p>
          <a:p>
            <a:pPr marL="0" indent="0">
              <a:buNone/>
            </a:pPr>
            <a:r>
              <a:rPr lang="de-DE" sz="3200" smtClean="0"/>
              <a:t>Umsetzungsbeispiele</a:t>
            </a:r>
          </a:p>
          <a:p>
            <a:r>
              <a:rPr lang="de-DE" sz="3200" smtClean="0"/>
              <a:t>Funktionsweise eines Warenkorbs in fast allen Online-Shops gleich</a:t>
            </a:r>
          </a:p>
          <a:p>
            <a:r>
              <a:rPr lang="de-DE" sz="3200" smtClean="0"/>
              <a:t>Menüs für Öffnen und Speichern in Textverarbeitungsprogrammen (Diskette)</a:t>
            </a:r>
          </a:p>
          <a:p>
            <a:r>
              <a:rPr lang="de-DE" sz="3200" smtClean="0"/>
              <a:t>Unterstrichene Wörter sind Links</a:t>
            </a:r>
          </a:p>
          <a:p>
            <a:pPr marL="0" indent="0">
              <a:buNone/>
            </a:pPr>
            <a:endParaRPr lang="de-DE" sz="3200" smtClean="0"/>
          </a:p>
          <a:p>
            <a:endParaRPr lang="de-DE" sz="2800"/>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15</a:t>
            </a:fld>
            <a:endParaRPr lang="de-DE"/>
          </a:p>
        </p:txBody>
      </p:sp>
    </p:spTree>
    <p:extLst>
      <p:ext uri="{BB962C8B-B14F-4D97-AF65-F5344CB8AC3E}">
        <p14:creationId xmlns:p14="http://schemas.microsoft.com/office/powerpoint/2010/main" val="14426454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6000" smtClean="0"/>
              <a:t>Usability - </a:t>
            </a:r>
            <a:r>
              <a:rPr lang="de-DE" sz="6000" b="1"/>
              <a:t>ISO </a:t>
            </a:r>
            <a:r>
              <a:rPr lang="de-DE" sz="6000" b="1" smtClean="0"/>
              <a:t>9241</a:t>
            </a:r>
            <a:endParaRPr lang="de-DE" sz="6000"/>
          </a:p>
        </p:txBody>
      </p:sp>
      <p:sp>
        <p:nvSpPr>
          <p:cNvPr id="3" name="Inhaltsplatzhalter 2"/>
          <p:cNvSpPr>
            <a:spLocks noGrp="1"/>
          </p:cNvSpPr>
          <p:nvPr>
            <p:ph idx="1"/>
          </p:nvPr>
        </p:nvSpPr>
        <p:spPr/>
        <p:txBody>
          <a:bodyPr>
            <a:normAutofit/>
          </a:bodyPr>
          <a:lstStyle/>
          <a:p>
            <a:pPr marL="0" indent="0">
              <a:buNone/>
            </a:pPr>
            <a:r>
              <a:rPr lang="de-DE" sz="3600" b="1"/>
              <a:t>Fehlertoleranz</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16</a:t>
            </a:fld>
            <a:endParaRPr lang="de-DE"/>
          </a:p>
        </p:txBody>
      </p:sp>
      <p:sp>
        <p:nvSpPr>
          <p:cNvPr id="7" name="Abgerundetes Rechteck 6"/>
          <p:cNvSpPr/>
          <p:nvPr/>
        </p:nvSpPr>
        <p:spPr>
          <a:xfrm>
            <a:off x="395536" y="2276872"/>
            <a:ext cx="8064896" cy="2448272"/>
          </a:xfrm>
          <a:prstGeom prst="roundRect">
            <a:avLst>
              <a:gd name="adj" fmla="val 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a:t>Ein Dialog ist fehlertolerant, wenn das beabsichtigte Arbeitsergebnis trotz erkennbar fehlerhafter Eingaben entweder mit keinem oder mit minimalem Korrekturaufwand durch den Benutzer erreicht werden </a:t>
            </a:r>
            <a:r>
              <a:rPr lang="de-DE" sz="2400" b="1" smtClean="0"/>
              <a:t>kann.</a:t>
            </a:r>
            <a:endParaRPr lang="de-DE" sz="2400" b="1"/>
          </a:p>
        </p:txBody>
      </p:sp>
    </p:spTree>
    <p:extLst>
      <p:ext uri="{BB962C8B-B14F-4D97-AF65-F5344CB8AC3E}">
        <p14:creationId xmlns:p14="http://schemas.microsoft.com/office/powerpoint/2010/main" val="20791145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6000" smtClean="0"/>
              <a:t>Usability - </a:t>
            </a:r>
            <a:r>
              <a:rPr lang="de-DE" sz="6000" b="1"/>
              <a:t>ISO </a:t>
            </a:r>
            <a:r>
              <a:rPr lang="de-DE" sz="6000" b="1" smtClean="0"/>
              <a:t>9241</a:t>
            </a:r>
            <a:endParaRPr lang="de-DE" sz="6000"/>
          </a:p>
        </p:txBody>
      </p:sp>
      <p:sp>
        <p:nvSpPr>
          <p:cNvPr id="3" name="Inhaltsplatzhalter 2"/>
          <p:cNvSpPr>
            <a:spLocks noGrp="1"/>
          </p:cNvSpPr>
          <p:nvPr>
            <p:ph idx="1"/>
          </p:nvPr>
        </p:nvSpPr>
        <p:spPr/>
        <p:txBody>
          <a:bodyPr>
            <a:normAutofit/>
          </a:bodyPr>
          <a:lstStyle/>
          <a:p>
            <a:pPr marL="0" indent="0">
              <a:buNone/>
            </a:pPr>
            <a:r>
              <a:rPr lang="de-DE" sz="3600" b="1" smtClean="0"/>
              <a:t>Steuerbarkeit</a:t>
            </a:r>
            <a:endParaRPr lang="de-DE" sz="3600" b="1"/>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17</a:t>
            </a:fld>
            <a:endParaRPr lang="de-DE"/>
          </a:p>
        </p:txBody>
      </p:sp>
      <p:sp>
        <p:nvSpPr>
          <p:cNvPr id="7" name="Abgerundetes Rechteck 6"/>
          <p:cNvSpPr/>
          <p:nvPr/>
        </p:nvSpPr>
        <p:spPr>
          <a:xfrm>
            <a:off x="395536" y="2276872"/>
            <a:ext cx="8064896" cy="1944216"/>
          </a:xfrm>
          <a:prstGeom prst="roundRect">
            <a:avLst>
              <a:gd name="adj" fmla="val 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a:t>Ein Dialog ist steuerbar, wenn der Benutzer in der Lage ist, den Dialogablauf zu starten sowie seine Richtung und Geschwindigkeit zu beeinflussen, bis das Ziel erreicht ist.</a:t>
            </a:r>
          </a:p>
        </p:txBody>
      </p:sp>
    </p:spTree>
    <p:extLst>
      <p:ext uri="{BB962C8B-B14F-4D97-AF65-F5344CB8AC3E}">
        <p14:creationId xmlns:p14="http://schemas.microsoft.com/office/powerpoint/2010/main" val="29554721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6000" smtClean="0"/>
              <a:t>Usability - </a:t>
            </a:r>
            <a:r>
              <a:rPr lang="de-DE" sz="6000" b="1"/>
              <a:t>ISO </a:t>
            </a:r>
            <a:r>
              <a:rPr lang="de-DE" sz="6000" b="1" smtClean="0"/>
              <a:t>9241</a:t>
            </a:r>
            <a:endParaRPr lang="de-DE" sz="6000"/>
          </a:p>
        </p:txBody>
      </p:sp>
      <p:sp>
        <p:nvSpPr>
          <p:cNvPr id="3" name="Inhaltsplatzhalter 2"/>
          <p:cNvSpPr>
            <a:spLocks noGrp="1"/>
          </p:cNvSpPr>
          <p:nvPr>
            <p:ph idx="1"/>
          </p:nvPr>
        </p:nvSpPr>
        <p:spPr/>
        <p:txBody>
          <a:bodyPr>
            <a:normAutofit/>
          </a:bodyPr>
          <a:lstStyle/>
          <a:p>
            <a:pPr marL="0" indent="0">
              <a:buNone/>
            </a:pPr>
            <a:r>
              <a:rPr lang="de-DE" sz="3600" b="1"/>
              <a:t>Individualisierbarkeit</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18</a:t>
            </a:fld>
            <a:endParaRPr lang="de-DE"/>
          </a:p>
        </p:txBody>
      </p:sp>
      <p:sp>
        <p:nvSpPr>
          <p:cNvPr id="7" name="Abgerundetes Rechteck 6"/>
          <p:cNvSpPr/>
          <p:nvPr/>
        </p:nvSpPr>
        <p:spPr>
          <a:xfrm>
            <a:off x="395536" y="2276872"/>
            <a:ext cx="8064896" cy="1944216"/>
          </a:xfrm>
          <a:prstGeom prst="roundRect">
            <a:avLst>
              <a:gd name="adj" fmla="val 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a:t>Ein Dialog ist individualisierbar, wenn das Dialogsystem Anpassungen an die Erfordernisse der Arbeitsaufgabe, individuelle Vorlieben des Benutzers und Benutzerfähigkeiten zulässt.</a:t>
            </a:r>
          </a:p>
        </p:txBody>
      </p:sp>
    </p:spTree>
    <p:extLst>
      <p:ext uri="{BB962C8B-B14F-4D97-AF65-F5344CB8AC3E}">
        <p14:creationId xmlns:p14="http://schemas.microsoft.com/office/powerpoint/2010/main" val="22004483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6000" smtClean="0"/>
              <a:t>Usability - </a:t>
            </a:r>
            <a:r>
              <a:rPr lang="de-DE" sz="6000" b="1"/>
              <a:t>ISO </a:t>
            </a:r>
            <a:r>
              <a:rPr lang="de-DE" sz="6000" b="1" smtClean="0"/>
              <a:t>9241</a:t>
            </a:r>
            <a:endParaRPr lang="de-DE" sz="6000"/>
          </a:p>
        </p:txBody>
      </p:sp>
      <p:sp>
        <p:nvSpPr>
          <p:cNvPr id="3" name="Inhaltsplatzhalter 2"/>
          <p:cNvSpPr>
            <a:spLocks noGrp="1"/>
          </p:cNvSpPr>
          <p:nvPr>
            <p:ph idx="1"/>
          </p:nvPr>
        </p:nvSpPr>
        <p:spPr/>
        <p:txBody>
          <a:bodyPr>
            <a:normAutofit/>
          </a:bodyPr>
          <a:lstStyle/>
          <a:p>
            <a:pPr marL="0" indent="0">
              <a:buNone/>
            </a:pPr>
            <a:r>
              <a:rPr lang="de-DE" sz="3600" b="1" smtClean="0"/>
              <a:t>Lernförderlichkeit</a:t>
            </a:r>
            <a:endParaRPr lang="de-DE" sz="3600" b="1"/>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19</a:t>
            </a:fld>
            <a:endParaRPr lang="de-DE"/>
          </a:p>
        </p:txBody>
      </p:sp>
      <p:sp>
        <p:nvSpPr>
          <p:cNvPr id="7" name="Abgerundetes Rechteck 6"/>
          <p:cNvSpPr/>
          <p:nvPr/>
        </p:nvSpPr>
        <p:spPr>
          <a:xfrm>
            <a:off x="395536" y="2276872"/>
            <a:ext cx="8064896" cy="1512168"/>
          </a:xfrm>
          <a:prstGeom prst="roundRect">
            <a:avLst>
              <a:gd name="adj" fmla="val 7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b="1"/>
              <a:t>Ein Dialog ist lernförderlich, wenn er den Benutzer beim Erlernen des Dialogsystems unterstützt und anleitet.</a:t>
            </a:r>
          </a:p>
        </p:txBody>
      </p:sp>
    </p:spTree>
    <p:extLst>
      <p:ext uri="{BB962C8B-B14F-4D97-AF65-F5344CB8AC3E}">
        <p14:creationId xmlns:p14="http://schemas.microsoft.com/office/powerpoint/2010/main" val="22004483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600" smtClean="0"/>
              <a:t>Heuristiken zur Gestaltung von GUIs</a:t>
            </a:r>
            <a:endParaRPr lang="de-DE" sz="3600"/>
          </a:p>
        </p:txBody>
      </p:sp>
      <p:sp>
        <p:nvSpPr>
          <p:cNvPr id="3" name="Inhaltsplatzhalter 2"/>
          <p:cNvSpPr>
            <a:spLocks noGrp="1"/>
          </p:cNvSpPr>
          <p:nvPr>
            <p:ph idx="1"/>
          </p:nvPr>
        </p:nvSpPr>
        <p:spPr/>
        <p:txBody>
          <a:bodyPr>
            <a:normAutofit/>
          </a:bodyPr>
          <a:lstStyle/>
          <a:p>
            <a:pPr marL="0" indent="0">
              <a:buNone/>
            </a:pPr>
            <a:r>
              <a:rPr lang="de-DE" sz="4000" b="1"/>
              <a:t>H</a:t>
            </a:r>
            <a:r>
              <a:rPr lang="de-DE" sz="4000" b="1" smtClean="0"/>
              <a:t>1 „Zeige den Systemstatus“</a:t>
            </a:r>
          </a:p>
          <a:p>
            <a:pPr marL="0" indent="0">
              <a:buNone/>
            </a:pPr>
            <a:r>
              <a:rPr lang="de-DE" sz="3200" smtClean="0"/>
              <a:t>Das System sollte den Nutzer stets darüber informieren</a:t>
            </a:r>
            <a:endParaRPr lang="de-DE" sz="3200"/>
          </a:p>
          <a:p>
            <a:r>
              <a:rPr lang="de-DE" sz="2800"/>
              <a:t>o</a:t>
            </a:r>
            <a:r>
              <a:rPr lang="de-DE" sz="2800" smtClean="0"/>
              <a:t>b eine Nutzeraktion erfolgreich war</a:t>
            </a:r>
          </a:p>
          <a:p>
            <a:r>
              <a:rPr lang="de-DE" sz="2800" smtClean="0"/>
              <a:t>was das System gerade tut und wie lange dies noch dauern wird</a:t>
            </a:r>
          </a:p>
          <a:p>
            <a:r>
              <a:rPr lang="de-DE" sz="2800"/>
              <a:t>i</a:t>
            </a:r>
            <a:r>
              <a:rPr lang="de-DE" sz="2800" smtClean="0"/>
              <a:t>n welchem Zustand sich das System befindet</a:t>
            </a:r>
            <a:endParaRPr lang="de-DE" sz="2800"/>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20</a:t>
            </a:fld>
            <a:endParaRPr lang="de-DE"/>
          </a:p>
        </p:txBody>
      </p:sp>
    </p:spTree>
    <p:extLst>
      <p:ext uri="{BB962C8B-B14F-4D97-AF65-F5344CB8AC3E}">
        <p14:creationId xmlns:p14="http://schemas.microsoft.com/office/powerpoint/2010/main" val="39991997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600" smtClean="0"/>
              <a:t>Heuristiken zur Gestaltung von GUIs</a:t>
            </a:r>
            <a:endParaRPr lang="de-DE" sz="3600"/>
          </a:p>
        </p:txBody>
      </p:sp>
      <p:sp>
        <p:nvSpPr>
          <p:cNvPr id="3" name="Inhaltsplatzhalter 2"/>
          <p:cNvSpPr>
            <a:spLocks noGrp="1"/>
          </p:cNvSpPr>
          <p:nvPr>
            <p:ph idx="1"/>
          </p:nvPr>
        </p:nvSpPr>
        <p:spPr/>
        <p:txBody>
          <a:bodyPr>
            <a:normAutofit/>
          </a:bodyPr>
          <a:lstStyle/>
          <a:p>
            <a:pPr marL="0" indent="0">
              <a:buNone/>
            </a:pPr>
            <a:r>
              <a:rPr lang="de-DE" sz="4000" b="1"/>
              <a:t>H</a:t>
            </a:r>
            <a:r>
              <a:rPr lang="de-DE" sz="4000" b="1" smtClean="0"/>
              <a:t>1 „Zeige den Systemstatus“</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21</a:t>
            </a:fld>
            <a:endParaRPr lang="de-DE"/>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450868"/>
            <a:ext cx="4417835" cy="3714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7713" y="2996952"/>
            <a:ext cx="4208743" cy="72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5339" y="4084062"/>
            <a:ext cx="4223125" cy="1001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45575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600" smtClean="0"/>
              <a:t>Heuristiken zur Gestaltung von GUIs</a:t>
            </a:r>
            <a:endParaRPr lang="de-DE" sz="3600"/>
          </a:p>
        </p:txBody>
      </p:sp>
      <p:sp>
        <p:nvSpPr>
          <p:cNvPr id="3" name="Inhaltsplatzhalter 2"/>
          <p:cNvSpPr>
            <a:spLocks noGrp="1"/>
          </p:cNvSpPr>
          <p:nvPr>
            <p:ph idx="1"/>
          </p:nvPr>
        </p:nvSpPr>
        <p:spPr/>
        <p:txBody>
          <a:bodyPr>
            <a:normAutofit/>
          </a:bodyPr>
          <a:lstStyle/>
          <a:p>
            <a:pPr marL="0" indent="0">
              <a:buNone/>
            </a:pPr>
            <a:r>
              <a:rPr lang="de-DE" sz="4000" b="1"/>
              <a:t>H</a:t>
            </a:r>
            <a:r>
              <a:rPr lang="de-DE" sz="4000" b="1" smtClean="0"/>
              <a:t>1 „Zeige den Systemstatus“</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22</a:t>
            </a:fld>
            <a:endParaRPr lang="de-DE"/>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3429000"/>
            <a:ext cx="4544703" cy="24728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53357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600" smtClean="0"/>
              <a:t>Heuristiken zur Gestaltung von GUIs</a:t>
            </a:r>
            <a:endParaRPr lang="de-DE" sz="3600"/>
          </a:p>
        </p:txBody>
      </p:sp>
      <p:sp>
        <p:nvSpPr>
          <p:cNvPr id="3" name="Inhaltsplatzhalter 2"/>
          <p:cNvSpPr>
            <a:spLocks noGrp="1"/>
          </p:cNvSpPr>
          <p:nvPr>
            <p:ph idx="1"/>
          </p:nvPr>
        </p:nvSpPr>
        <p:spPr/>
        <p:txBody>
          <a:bodyPr>
            <a:normAutofit/>
          </a:bodyPr>
          <a:lstStyle/>
          <a:p>
            <a:pPr marL="0" indent="0">
              <a:buNone/>
            </a:pPr>
            <a:r>
              <a:rPr lang="de-DE" sz="4000" b="1"/>
              <a:t>H</a:t>
            </a:r>
            <a:r>
              <a:rPr lang="de-DE" sz="4000" b="1" smtClean="0"/>
              <a:t>1 „Zeige den Systemstatus“</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23</a:t>
            </a:fld>
            <a:endParaRPr lang="de-DE"/>
          </a:p>
        </p:txBody>
      </p:sp>
      <p:pic>
        <p:nvPicPr>
          <p:cNvPr id="9218" name="Picture 2" descr="C:\Users\Anna\Pictures\Screenshots\Screenshot (6).png"/>
          <p:cNvPicPr>
            <a:picLocks noChangeAspect="1" noChangeArrowheads="1"/>
          </p:cNvPicPr>
          <p:nvPr/>
        </p:nvPicPr>
        <p:blipFill rotWithShape="1">
          <a:blip r:embed="rId2">
            <a:extLst>
              <a:ext uri="{28A0092B-C50C-407E-A947-70E740481C1C}">
                <a14:useLocalDpi xmlns:a14="http://schemas.microsoft.com/office/drawing/2010/main" val="0"/>
              </a:ext>
            </a:extLst>
          </a:blip>
          <a:srcRect l="47764" b="73579"/>
          <a:stretch/>
        </p:blipFill>
        <p:spPr bwMode="auto">
          <a:xfrm>
            <a:off x="394535" y="2708920"/>
            <a:ext cx="8609537"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6345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600" smtClean="0"/>
              <a:t>Heuristiken zur Gestaltung von GUIs</a:t>
            </a:r>
            <a:endParaRPr lang="de-DE" sz="3600"/>
          </a:p>
        </p:txBody>
      </p:sp>
      <p:sp>
        <p:nvSpPr>
          <p:cNvPr id="3" name="Inhaltsplatzhalter 2"/>
          <p:cNvSpPr>
            <a:spLocks noGrp="1"/>
          </p:cNvSpPr>
          <p:nvPr>
            <p:ph idx="1"/>
          </p:nvPr>
        </p:nvSpPr>
        <p:spPr/>
        <p:txBody>
          <a:bodyPr>
            <a:normAutofit/>
          </a:bodyPr>
          <a:lstStyle/>
          <a:p>
            <a:pPr marL="0" indent="0">
              <a:buNone/>
            </a:pPr>
            <a:r>
              <a:rPr lang="de-DE" sz="4000" b="1"/>
              <a:t>H</a:t>
            </a:r>
            <a:r>
              <a:rPr lang="de-DE" sz="4000" b="1" smtClean="0"/>
              <a:t>1 „Zeige den Systemstatus“</a:t>
            </a:r>
          </a:p>
          <a:p>
            <a:pPr marL="0" indent="0">
              <a:buNone/>
            </a:pPr>
            <a:r>
              <a:rPr lang="de-DE" sz="3600" smtClean="0"/>
              <a:t>Weitere Szenarien</a:t>
            </a:r>
          </a:p>
          <a:p>
            <a:r>
              <a:rPr lang="de-DE" sz="3600"/>
              <a:t> </a:t>
            </a:r>
            <a:r>
              <a:rPr lang="de-DE" sz="3600" smtClean="0"/>
              <a:t>In einem mehrschrittigen Assistenten-Dialog (Wizard) die Anzahl der verbleibenden Schritte anzeigen.</a:t>
            </a:r>
          </a:p>
          <a:p>
            <a:pPr marL="0" indent="0">
              <a:buNone/>
            </a:pPr>
            <a:endParaRPr lang="de-DE" sz="3200" smtClean="0"/>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24</a:t>
            </a:fld>
            <a:endParaRPr lang="de-DE"/>
          </a:p>
        </p:txBody>
      </p:sp>
    </p:spTree>
    <p:extLst>
      <p:ext uri="{BB962C8B-B14F-4D97-AF65-F5344CB8AC3E}">
        <p14:creationId xmlns:p14="http://schemas.microsoft.com/office/powerpoint/2010/main" val="38432422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600" smtClean="0"/>
              <a:t>Heuristiken zur Gestaltung von GUIs</a:t>
            </a:r>
            <a:endParaRPr lang="de-DE" sz="3600"/>
          </a:p>
        </p:txBody>
      </p:sp>
      <p:sp>
        <p:nvSpPr>
          <p:cNvPr id="3" name="Inhaltsplatzhalter 2"/>
          <p:cNvSpPr>
            <a:spLocks noGrp="1"/>
          </p:cNvSpPr>
          <p:nvPr>
            <p:ph idx="1"/>
          </p:nvPr>
        </p:nvSpPr>
        <p:spPr/>
        <p:txBody>
          <a:bodyPr>
            <a:normAutofit/>
          </a:bodyPr>
          <a:lstStyle/>
          <a:p>
            <a:pPr marL="0" indent="0">
              <a:buNone/>
            </a:pPr>
            <a:r>
              <a:rPr lang="de-DE" sz="3200" b="1"/>
              <a:t>H</a:t>
            </a:r>
            <a:r>
              <a:rPr lang="de-DE" sz="3200" b="1" smtClean="0"/>
              <a:t>2 „Verwende Begriffe und Metaphern aus der Welt des Nutzers“</a:t>
            </a:r>
          </a:p>
          <a:p>
            <a:pPr marL="0" indent="0">
              <a:buNone/>
            </a:pPr>
            <a:r>
              <a:rPr lang="de-DE" sz="3600" smtClean="0"/>
              <a:t> </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25</a:t>
            </a:fld>
            <a:endParaRPr lang="de-DE"/>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3392112"/>
            <a:ext cx="9071528" cy="1549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61290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600" smtClean="0"/>
              <a:t>Heuristiken zur Gestaltung von GUIs</a:t>
            </a:r>
            <a:endParaRPr lang="de-DE" sz="3600"/>
          </a:p>
        </p:txBody>
      </p:sp>
      <p:sp>
        <p:nvSpPr>
          <p:cNvPr id="3" name="Inhaltsplatzhalter 2"/>
          <p:cNvSpPr>
            <a:spLocks noGrp="1"/>
          </p:cNvSpPr>
          <p:nvPr>
            <p:ph idx="1"/>
          </p:nvPr>
        </p:nvSpPr>
        <p:spPr/>
        <p:txBody>
          <a:bodyPr>
            <a:normAutofit/>
          </a:bodyPr>
          <a:lstStyle/>
          <a:p>
            <a:pPr marL="0" indent="0">
              <a:buNone/>
            </a:pPr>
            <a:r>
              <a:rPr lang="de-DE" sz="3200" b="1"/>
              <a:t>H</a:t>
            </a:r>
            <a:r>
              <a:rPr lang="de-DE" sz="3200" b="1" smtClean="0"/>
              <a:t>2 „Verwende Begriffe und Metaphern aus der Welt des Nutzers“</a:t>
            </a:r>
          </a:p>
          <a:p>
            <a:pPr marL="0" indent="0">
              <a:buNone/>
            </a:pPr>
            <a:r>
              <a:rPr lang="de-DE" sz="3600" smtClean="0"/>
              <a:t> </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26</a:t>
            </a:fld>
            <a:endParaRPr lang="de-DE"/>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0412" y="2996952"/>
            <a:ext cx="3331748" cy="2864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2681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600" smtClean="0"/>
              <a:t>Heuristiken zur Gestaltung von GUIs</a:t>
            </a:r>
            <a:endParaRPr lang="de-DE" sz="3600"/>
          </a:p>
        </p:txBody>
      </p:sp>
      <p:sp>
        <p:nvSpPr>
          <p:cNvPr id="3" name="Inhaltsplatzhalter 2"/>
          <p:cNvSpPr>
            <a:spLocks noGrp="1"/>
          </p:cNvSpPr>
          <p:nvPr>
            <p:ph idx="1"/>
          </p:nvPr>
        </p:nvSpPr>
        <p:spPr/>
        <p:txBody>
          <a:bodyPr>
            <a:normAutofit/>
          </a:bodyPr>
          <a:lstStyle/>
          <a:p>
            <a:pPr marL="0" indent="0">
              <a:buNone/>
            </a:pPr>
            <a:r>
              <a:rPr lang="de-DE" sz="3200" b="1"/>
              <a:t>H</a:t>
            </a:r>
            <a:r>
              <a:rPr lang="de-DE" sz="3200" b="1" smtClean="0"/>
              <a:t>2 „Verwende Begriffe und Metaphern aus der Welt des Nutzers“</a:t>
            </a:r>
          </a:p>
          <a:p>
            <a:pPr marL="0" indent="0">
              <a:buNone/>
            </a:pPr>
            <a:r>
              <a:rPr lang="de-DE" sz="3600" smtClean="0"/>
              <a:t> </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27</a:t>
            </a:fld>
            <a:endParaRPr lang="de-DE"/>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780928"/>
            <a:ext cx="5676900" cy="3209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6147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600" smtClean="0"/>
              <a:t>Heuristiken zur Gestaltung von GUIs</a:t>
            </a:r>
            <a:endParaRPr lang="de-DE" sz="3600"/>
          </a:p>
        </p:txBody>
      </p:sp>
      <p:sp>
        <p:nvSpPr>
          <p:cNvPr id="3" name="Inhaltsplatzhalter 2"/>
          <p:cNvSpPr>
            <a:spLocks noGrp="1"/>
          </p:cNvSpPr>
          <p:nvPr>
            <p:ph idx="1"/>
          </p:nvPr>
        </p:nvSpPr>
        <p:spPr/>
        <p:txBody>
          <a:bodyPr>
            <a:normAutofit/>
          </a:bodyPr>
          <a:lstStyle/>
          <a:p>
            <a:pPr marL="0" indent="0">
              <a:buNone/>
            </a:pPr>
            <a:r>
              <a:rPr lang="de-DE" sz="3200" b="1"/>
              <a:t>H</a:t>
            </a:r>
            <a:r>
              <a:rPr lang="de-DE" sz="3200" b="1" smtClean="0"/>
              <a:t>2 „Verwende Begriffe und Metaphern aus der Welt des Nutzers“</a:t>
            </a:r>
          </a:p>
          <a:p>
            <a:pPr marL="0" indent="0">
              <a:buNone/>
            </a:pPr>
            <a:r>
              <a:rPr lang="de-DE" sz="3600" smtClean="0"/>
              <a:t> </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28</a:t>
            </a:fld>
            <a:endParaRPr lang="de-DE"/>
          </a:p>
        </p:txBody>
      </p:sp>
      <p:pic>
        <p:nvPicPr>
          <p:cNvPr id="10242" name="Picture 2" descr="C:\Users\Anna\Pictures\Screenshots\Screenshot (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996952"/>
            <a:ext cx="8928992" cy="1666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86438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600" smtClean="0"/>
              <a:t>Heuristiken zur Gestaltung von GUIs</a:t>
            </a:r>
            <a:endParaRPr lang="de-DE" sz="3600"/>
          </a:p>
        </p:txBody>
      </p:sp>
      <p:sp>
        <p:nvSpPr>
          <p:cNvPr id="3" name="Inhaltsplatzhalter 2"/>
          <p:cNvSpPr>
            <a:spLocks noGrp="1"/>
          </p:cNvSpPr>
          <p:nvPr>
            <p:ph idx="1"/>
          </p:nvPr>
        </p:nvSpPr>
        <p:spPr/>
        <p:txBody>
          <a:bodyPr>
            <a:normAutofit/>
          </a:bodyPr>
          <a:lstStyle/>
          <a:p>
            <a:pPr marL="0" indent="0">
              <a:buNone/>
            </a:pPr>
            <a:r>
              <a:rPr lang="de-DE" sz="3200" b="1" smtClean="0"/>
              <a:t>H</a:t>
            </a:r>
            <a:r>
              <a:rPr lang="de-DE" sz="3200" b="1"/>
              <a:t>3</a:t>
            </a:r>
            <a:r>
              <a:rPr lang="de-DE" sz="3200" b="1" smtClean="0"/>
              <a:t> „Fehler frühzeitig zu vermeiden ist besser als Fehler nachträglich beseitigen zu müssen“</a:t>
            </a:r>
          </a:p>
          <a:p>
            <a:pPr marL="0" indent="0">
              <a:buNone/>
            </a:pPr>
            <a:r>
              <a:rPr lang="de-DE" sz="3600" smtClean="0"/>
              <a:t> </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29</a:t>
            </a:fld>
            <a:endParaRPr lang="de-DE"/>
          </a:p>
        </p:txBody>
      </p:sp>
    </p:spTree>
    <p:extLst>
      <p:ext uri="{BB962C8B-B14F-4D97-AF65-F5344CB8AC3E}">
        <p14:creationId xmlns:p14="http://schemas.microsoft.com/office/powerpoint/2010/main" val="34719061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30</a:t>
            </a:fld>
            <a:endParaRPr lang="de-DE"/>
          </a:p>
        </p:txBody>
      </p:sp>
      <p:pic>
        <p:nvPicPr>
          <p:cNvPr id="6146" name="Picture 2" descr="C:\Users\Anna\Pictures\Screenshots\Screenshot (29).png"/>
          <p:cNvPicPr>
            <a:picLocks noChangeAspect="1" noChangeArrowheads="1"/>
          </p:cNvPicPr>
          <p:nvPr/>
        </p:nvPicPr>
        <p:blipFill rotWithShape="1">
          <a:blip r:embed="rId2">
            <a:extLst>
              <a:ext uri="{28A0092B-C50C-407E-A947-70E740481C1C}">
                <a14:useLocalDpi xmlns:a14="http://schemas.microsoft.com/office/drawing/2010/main" val="0"/>
              </a:ext>
            </a:extLst>
          </a:blip>
          <a:srcRect l="30834" t="27178" r="33814" b="14299"/>
          <a:stretch/>
        </p:blipFill>
        <p:spPr bwMode="auto">
          <a:xfrm>
            <a:off x="1331640" y="116632"/>
            <a:ext cx="6672560" cy="6210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6707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smtClean="0"/>
              <a:t>16.01.2014</a:t>
            </a:r>
            <a:endParaRPr lang="de-DE"/>
          </a:p>
        </p:txBody>
      </p:sp>
      <p:sp>
        <p:nvSpPr>
          <p:cNvPr id="3" name="Fußzeilenplatzhalter 2"/>
          <p:cNvSpPr>
            <a:spLocks noGrp="1"/>
          </p:cNvSpPr>
          <p:nvPr>
            <p:ph type="ftr" sz="quarter" idx="11"/>
          </p:nvPr>
        </p:nvSpPr>
        <p:spPr/>
        <p:txBody>
          <a:bodyPr/>
          <a:lstStyle/>
          <a:p>
            <a:r>
              <a:rPr lang="nn-NO" smtClean="0"/>
              <a:t>Software Engineering 1 - Anna Prenzel</a:t>
            </a:r>
            <a:endParaRPr lang="de-DE"/>
          </a:p>
        </p:txBody>
      </p:sp>
      <p:sp>
        <p:nvSpPr>
          <p:cNvPr id="4" name="Foliennummernplatzhalter 3"/>
          <p:cNvSpPr>
            <a:spLocks noGrp="1"/>
          </p:cNvSpPr>
          <p:nvPr>
            <p:ph type="sldNum" sz="quarter" idx="12"/>
          </p:nvPr>
        </p:nvSpPr>
        <p:spPr/>
        <p:txBody>
          <a:bodyPr/>
          <a:lstStyle/>
          <a:p>
            <a:fld id="{8FA5CC14-5055-4059-AE39-1041FC75D639}" type="slidenum">
              <a:rPr lang="de-DE" smtClean="0"/>
              <a:t>31</a:t>
            </a:fld>
            <a:endParaRPr lang="de-DE"/>
          </a:p>
        </p:txBody>
      </p:sp>
      <p:pic>
        <p:nvPicPr>
          <p:cNvPr id="7170" name="Picture 2" descr="C:\Users\Anna\Pictures\Screenshots\Screenshot (55).png"/>
          <p:cNvPicPr>
            <a:picLocks noChangeAspect="1" noChangeArrowheads="1"/>
          </p:cNvPicPr>
          <p:nvPr/>
        </p:nvPicPr>
        <p:blipFill rotWithShape="1">
          <a:blip r:embed="rId2">
            <a:extLst>
              <a:ext uri="{28A0092B-C50C-407E-A947-70E740481C1C}">
                <a14:useLocalDpi xmlns:a14="http://schemas.microsoft.com/office/drawing/2010/main" val="0"/>
              </a:ext>
            </a:extLst>
          </a:blip>
          <a:srcRect t="65435" r="63417"/>
          <a:stretch/>
        </p:blipFill>
        <p:spPr bwMode="auto">
          <a:xfrm>
            <a:off x="683568" y="1196752"/>
            <a:ext cx="7862335" cy="417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0503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smtClean="0"/>
              <a:t>16.01.2014</a:t>
            </a:r>
            <a:endParaRPr lang="de-DE"/>
          </a:p>
        </p:txBody>
      </p:sp>
      <p:sp>
        <p:nvSpPr>
          <p:cNvPr id="3" name="Fußzeilenplatzhalter 2"/>
          <p:cNvSpPr>
            <a:spLocks noGrp="1"/>
          </p:cNvSpPr>
          <p:nvPr>
            <p:ph type="ftr" sz="quarter" idx="11"/>
          </p:nvPr>
        </p:nvSpPr>
        <p:spPr/>
        <p:txBody>
          <a:bodyPr/>
          <a:lstStyle/>
          <a:p>
            <a:r>
              <a:rPr lang="nn-NO" smtClean="0"/>
              <a:t>Software Engineering 1 - Anna Prenzel</a:t>
            </a:r>
            <a:endParaRPr lang="de-DE"/>
          </a:p>
        </p:txBody>
      </p:sp>
      <p:sp>
        <p:nvSpPr>
          <p:cNvPr id="4" name="Foliennummernplatzhalter 3"/>
          <p:cNvSpPr>
            <a:spLocks noGrp="1"/>
          </p:cNvSpPr>
          <p:nvPr>
            <p:ph type="sldNum" sz="quarter" idx="12"/>
          </p:nvPr>
        </p:nvSpPr>
        <p:spPr/>
        <p:txBody>
          <a:bodyPr/>
          <a:lstStyle/>
          <a:p>
            <a:fld id="{8FA5CC14-5055-4059-AE39-1041FC75D639}" type="slidenum">
              <a:rPr lang="de-DE" smtClean="0"/>
              <a:t>32</a:t>
            </a:fld>
            <a:endParaRPr lang="de-DE"/>
          </a:p>
        </p:txBody>
      </p:sp>
      <p:pic>
        <p:nvPicPr>
          <p:cNvPr id="8194" name="Picture 2" descr="C:\Users\Anna\Pictures\Screenshots\Screenshot (52).png"/>
          <p:cNvPicPr>
            <a:picLocks noChangeAspect="1" noChangeArrowheads="1"/>
          </p:cNvPicPr>
          <p:nvPr/>
        </p:nvPicPr>
        <p:blipFill rotWithShape="1">
          <a:blip r:embed="rId2">
            <a:extLst>
              <a:ext uri="{28A0092B-C50C-407E-A947-70E740481C1C}">
                <a14:useLocalDpi xmlns:a14="http://schemas.microsoft.com/office/drawing/2010/main" val="0"/>
              </a:ext>
            </a:extLst>
          </a:blip>
          <a:srcRect l="20292" t="9564" r="20504" b="15435"/>
          <a:stretch/>
        </p:blipFill>
        <p:spPr bwMode="auto">
          <a:xfrm>
            <a:off x="446258" y="426803"/>
            <a:ext cx="8158190" cy="5810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0805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600" smtClean="0"/>
              <a:t>Heuristiken zur Gestaltung von GUIs</a:t>
            </a:r>
            <a:endParaRPr lang="de-DE" sz="3600"/>
          </a:p>
        </p:txBody>
      </p:sp>
      <p:sp>
        <p:nvSpPr>
          <p:cNvPr id="3" name="Inhaltsplatzhalter 2"/>
          <p:cNvSpPr>
            <a:spLocks noGrp="1"/>
          </p:cNvSpPr>
          <p:nvPr>
            <p:ph idx="1"/>
          </p:nvPr>
        </p:nvSpPr>
        <p:spPr/>
        <p:txBody>
          <a:bodyPr>
            <a:normAutofit/>
          </a:bodyPr>
          <a:lstStyle/>
          <a:p>
            <a:pPr marL="0" indent="0">
              <a:buNone/>
            </a:pPr>
            <a:r>
              <a:rPr lang="de-DE" sz="2800" b="1" smtClean="0"/>
              <a:t>H</a:t>
            </a:r>
            <a:r>
              <a:rPr lang="de-DE" sz="2800" b="1"/>
              <a:t>4</a:t>
            </a:r>
            <a:r>
              <a:rPr lang="de-DE" sz="2800" b="1" smtClean="0"/>
              <a:t> „Informationen wiederzuerkennen ist besser als Informationen wiederabzurufen“</a:t>
            </a:r>
          </a:p>
          <a:p>
            <a:pPr marL="0" indent="0">
              <a:buNone/>
            </a:pPr>
            <a:r>
              <a:rPr lang="de-DE" sz="2800" smtClean="0"/>
              <a:t> </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33</a:t>
            </a:fld>
            <a:endParaRPr lang="de-DE"/>
          </a:p>
        </p:txBody>
      </p:sp>
    </p:spTree>
    <p:extLst>
      <p:ext uri="{BB962C8B-B14F-4D97-AF65-F5344CB8AC3E}">
        <p14:creationId xmlns:p14="http://schemas.microsoft.com/office/powerpoint/2010/main" val="33193259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smtClean="0"/>
              <a:t>16.01.2014</a:t>
            </a:r>
            <a:endParaRPr lang="de-DE"/>
          </a:p>
        </p:txBody>
      </p:sp>
      <p:sp>
        <p:nvSpPr>
          <p:cNvPr id="3" name="Fußzeilenplatzhalter 2"/>
          <p:cNvSpPr>
            <a:spLocks noGrp="1"/>
          </p:cNvSpPr>
          <p:nvPr>
            <p:ph type="ftr" sz="quarter" idx="11"/>
          </p:nvPr>
        </p:nvSpPr>
        <p:spPr/>
        <p:txBody>
          <a:bodyPr/>
          <a:lstStyle/>
          <a:p>
            <a:r>
              <a:rPr lang="nn-NO" smtClean="0"/>
              <a:t>Software Engineering 1 - Anna Prenzel</a:t>
            </a:r>
            <a:endParaRPr lang="de-DE"/>
          </a:p>
        </p:txBody>
      </p:sp>
      <p:sp>
        <p:nvSpPr>
          <p:cNvPr id="4" name="Foliennummernplatzhalter 3"/>
          <p:cNvSpPr>
            <a:spLocks noGrp="1"/>
          </p:cNvSpPr>
          <p:nvPr>
            <p:ph type="sldNum" sz="quarter" idx="12"/>
          </p:nvPr>
        </p:nvSpPr>
        <p:spPr/>
        <p:txBody>
          <a:bodyPr/>
          <a:lstStyle/>
          <a:p>
            <a:fld id="{8FA5CC14-5055-4059-AE39-1041FC75D639}" type="slidenum">
              <a:rPr lang="de-DE" smtClean="0"/>
              <a:t>34</a:t>
            </a:fld>
            <a:endParaRPr lang="de-DE"/>
          </a:p>
        </p:txBody>
      </p:sp>
      <p:pic>
        <p:nvPicPr>
          <p:cNvPr id="1026" name="Picture 2" descr="C:\Users\Anna\Pictures\Screenshots\Screenshot (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355576"/>
            <a:ext cx="8682880" cy="4881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65458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smtClean="0"/>
              <a:t>16.01.2014</a:t>
            </a:r>
            <a:endParaRPr lang="de-DE"/>
          </a:p>
        </p:txBody>
      </p:sp>
      <p:sp>
        <p:nvSpPr>
          <p:cNvPr id="3" name="Fußzeilenplatzhalter 2"/>
          <p:cNvSpPr>
            <a:spLocks noGrp="1"/>
          </p:cNvSpPr>
          <p:nvPr>
            <p:ph type="ftr" sz="quarter" idx="11"/>
          </p:nvPr>
        </p:nvSpPr>
        <p:spPr/>
        <p:txBody>
          <a:bodyPr/>
          <a:lstStyle/>
          <a:p>
            <a:r>
              <a:rPr lang="nn-NO" smtClean="0"/>
              <a:t>Software Engineering 1 - Anna Prenzel</a:t>
            </a:r>
            <a:endParaRPr lang="de-DE"/>
          </a:p>
        </p:txBody>
      </p:sp>
      <p:sp>
        <p:nvSpPr>
          <p:cNvPr id="4" name="Foliennummernplatzhalter 3"/>
          <p:cNvSpPr>
            <a:spLocks noGrp="1"/>
          </p:cNvSpPr>
          <p:nvPr>
            <p:ph type="sldNum" sz="quarter" idx="12"/>
          </p:nvPr>
        </p:nvSpPr>
        <p:spPr/>
        <p:txBody>
          <a:bodyPr/>
          <a:lstStyle/>
          <a:p>
            <a:fld id="{8FA5CC14-5055-4059-AE39-1041FC75D639}" type="slidenum">
              <a:rPr lang="de-DE" smtClean="0"/>
              <a:t>35</a:t>
            </a:fld>
            <a:endParaRPr lang="de-DE"/>
          </a:p>
        </p:txBody>
      </p:sp>
      <p:pic>
        <p:nvPicPr>
          <p:cNvPr id="2050" name="Picture 2" descr="recognitionOverRec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3" y="476672"/>
            <a:ext cx="8679533" cy="54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0196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smtClean="0"/>
              <a:t>16.01.2014</a:t>
            </a:r>
            <a:endParaRPr lang="de-DE"/>
          </a:p>
        </p:txBody>
      </p:sp>
      <p:sp>
        <p:nvSpPr>
          <p:cNvPr id="3" name="Fußzeilenplatzhalter 2"/>
          <p:cNvSpPr>
            <a:spLocks noGrp="1"/>
          </p:cNvSpPr>
          <p:nvPr>
            <p:ph type="ftr" sz="quarter" idx="11"/>
          </p:nvPr>
        </p:nvSpPr>
        <p:spPr/>
        <p:txBody>
          <a:bodyPr/>
          <a:lstStyle/>
          <a:p>
            <a:r>
              <a:rPr lang="nn-NO" smtClean="0"/>
              <a:t>Software Engineering 1 - Anna Prenzel</a:t>
            </a:r>
            <a:endParaRPr lang="de-DE"/>
          </a:p>
        </p:txBody>
      </p:sp>
      <p:sp>
        <p:nvSpPr>
          <p:cNvPr id="4" name="Foliennummernplatzhalter 3"/>
          <p:cNvSpPr>
            <a:spLocks noGrp="1"/>
          </p:cNvSpPr>
          <p:nvPr>
            <p:ph type="sldNum" sz="quarter" idx="12"/>
          </p:nvPr>
        </p:nvSpPr>
        <p:spPr/>
        <p:txBody>
          <a:bodyPr/>
          <a:lstStyle/>
          <a:p>
            <a:fld id="{8FA5CC14-5055-4059-AE39-1041FC75D639}" type="slidenum">
              <a:rPr lang="de-DE" smtClean="0"/>
              <a:t>36</a:t>
            </a:fld>
            <a:endParaRPr lang="de-DE"/>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913" y="44624"/>
            <a:ext cx="7496175" cy="628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07315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600" smtClean="0"/>
              <a:t>Heuristiken zur Gestaltung von GUIs</a:t>
            </a:r>
            <a:endParaRPr lang="de-DE" sz="3600"/>
          </a:p>
        </p:txBody>
      </p:sp>
      <p:sp>
        <p:nvSpPr>
          <p:cNvPr id="3" name="Inhaltsplatzhalter 2"/>
          <p:cNvSpPr>
            <a:spLocks noGrp="1"/>
          </p:cNvSpPr>
          <p:nvPr>
            <p:ph idx="1"/>
          </p:nvPr>
        </p:nvSpPr>
        <p:spPr/>
        <p:txBody>
          <a:bodyPr>
            <a:normAutofit/>
          </a:bodyPr>
          <a:lstStyle/>
          <a:p>
            <a:pPr marL="0" indent="0">
              <a:buNone/>
            </a:pPr>
            <a:r>
              <a:rPr lang="de-DE" sz="2800" b="1" smtClean="0"/>
              <a:t>H</a:t>
            </a:r>
            <a:r>
              <a:rPr lang="de-DE" sz="2800" b="1"/>
              <a:t>5</a:t>
            </a:r>
            <a:r>
              <a:rPr lang="de-DE" sz="2800" b="1" smtClean="0"/>
              <a:t> „Kontrolle und Freiheit für den Nutzer“</a:t>
            </a:r>
          </a:p>
          <a:p>
            <a:pPr marL="0" indent="0">
              <a:buNone/>
            </a:pPr>
            <a:r>
              <a:rPr lang="de-DE" sz="2800" smtClean="0"/>
              <a:t> </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37</a:t>
            </a:fld>
            <a:endParaRPr lang="de-DE"/>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088" y="2204864"/>
            <a:ext cx="7251272" cy="1340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5594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600" smtClean="0"/>
              <a:t>Heuristiken zur Gestaltung von GUIs</a:t>
            </a:r>
            <a:endParaRPr lang="de-DE" sz="3600"/>
          </a:p>
        </p:txBody>
      </p:sp>
      <p:sp>
        <p:nvSpPr>
          <p:cNvPr id="3" name="Inhaltsplatzhalter 2"/>
          <p:cNvSpPr>
            <a:spLocks noGrp="1"/>
          </p:cNvSpPr>
          <p:nvPr>
            <p:ph idx="1"/>
          </p:nvPr>
        </p:nvSpPr>
        <p:spPr/>
        <p:txBody>
          <a:bodyPr>
            <a:normAutofit/>
          </a:bodyPr>
          <a:lstStyle/>
          <a:p>
            <a:pPr marL="0" indent="0">
              <a:buNone/>
            </a:pPr>
            <a:r>
              <a:rPr lang="de-DE" sz="2800" b="1" smtClean="0"/>
              <a:t>H</a:t>
            </a:r>
            <a:r>
              <a:rPr lang="de-DE" sz="2800" b="1"/>
              <a:t>5</a:t>
            </a:r>
            <a:r>
              <a:rPr lang="de-DE" sz="2800" b="1" smtClean="0"/>
              <a:t> „Kontrolle und Freiheit für den Nutzer“</a:t>
            </a:r>
          </a:p>
          <a:p>
            <a:pPr marL="0" indent="0">
              <a:buNone/>
            </a:pPr>
            <a:r>
              <a:rPr lang="de-DE" sz="2800" smtClean="0"/>
              <a:t> </a:t>
            </a:r>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38</a:t>
            </a:fld>
            <a:endParaRPr lang="de-DE"/>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276872"/>
            <a:ext cx="3904986" cy="36472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441923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sz="3600" smtClean="0"/>
              <a:t>Heuristiken zur Gestaltung von GUIs</a:t>
            </a:r>
            <a:endParaRPr lang="de-DE" sz="3600"/>
          </a:p>
        </p:txBody>
      </p:sp>
      <p:sp>
        <p:nvSpPr>
          <p:cNvPr id="3" name="Inhaltsplatzhalter 2"/>
          <p:cNvSpPr>
            <a:spLocks noGrp="1"/>
          </p:cNvSpPr>
          <p:nvPr>
            <p:ph idx="1"/>
          </p:nvPr>
        </p:nvSpPr>
        <p:spPr/>
        <p:txBody>
          <a:bodyPr>
            <a:normAutofit/>
          </a:bodyPr>
          <a:lstStyle/>
          <a:p>
            <a:pPr marL="0" indent="0">
              <a:buNone/>
            </a:pPr>
            <a:r>
              <a:rPr lang="de-DE" sz="2800" b="1" smtClean="0"/>
              <a:t>H</a:t>
            </a:r>
            <a:r>
              <a:rPr lang="de-DE" sz="2800" b="1"/>
              <a:t>5</a:t>
            </a:r>
            <a:r>
              <a:rPr lang="de-DE" sz="2800" b="1" smtClean="0"/>
              <a:t> „Kontrolle und Freiheit für den Nutzer“</a:t>
            </a:r>
          </a:p>
          <a:p>
            <a:pPr marL="0" indent="0">
              <a:buNone/>
            </a:pPr>
            <a:r>
              <a:rPr lang="de-DE" sz="2800" smtClean="0"/>
              <a:t>Weitere Beispiele</a:t>
            </a:r>
          </a:p>
          <a:p>
            <a:r>
              <a:rPr lang="de-DE" sz="2800" smtClean="0"/>
              <a:t>Powerpoint: Benutzerdefinierte Einstellungen für Folienentwurf (Farben, Schriftarten, Effekte)</a:t>
            </a:r>
          </a:p>
          <a:p>
            <a:r>
              <a:rPr lang="de-DE" sz="2800" smtClean="0"/>
              <a:t>Word: Warnung, wenn Seitenrand über druckbaren Bereich hinausgeht </a:t>
            </a:r>
            <a:r>
              <a:rPr lang="de-DE" sz="2800" smtClean="0">
                <a:sym typeface="Wingdings" panose="05000000000000000000" pitchFamily="2" charset="2"/>
              </a:rPr>
              <a:t> kann aber ignoriert werden.</a:t>
            </a:r>
          </a:p>
          <a:p>
            <a:r>
              <a:rPr lang="de-DE" sz="2800" smtClean="0">
                <a:sym typeface="Wingdings" panose="05000000000000000000" pitchFamily="2" charset="2"/>
              </a:rPr>
              <a:t>Facebook: Freundschaftsanfrage kann abgebrochen werden (Anstupsen aber nicht)</a:t>
            </a:r>
            <a:endParaRPr lang="de-DE" sz="2800" smtClean="0"/>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39</a:t>
            </a:fld>
            <a:endParaRPr lang="de-DE"/>
          </a:p>
        </p:txBody>
      </p:sp>
    </p:spTree>
    <p:extLst>
      <p:ext uri="{BB962C8B-B14F-4D97-AF65-F5344CB8AC3E}">
        <p14:creationId xmlns:p14="http://schemas.microsoft.com/office/powerpoint/2010/main" val="24811145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SE 1 - Zusammenfassung</a:t>
            </a:r>
            <a:endParaRPr lang="de-DE"/>
          </a:p>
        </p:txBody>
      </p:sp>
      <p:sp>
        <p:nvSpPr>
          <p:cNvPr id="4" name="Datumsplatzhalter 3"/>
          <p:cNvSpPr>
            <a:spLocks noGrp="1"/>
          </p:cNvSpPr>
          <p:nvPr>
            <p:ph type="dt" sz="half" idx="10"/>
          </p:nvPr>
        </p:nvSpPr>
        <p:spPr/>
        <p:txBody>
          <a:bodyPr/>
          <a:lstStyle/>
          <a:p>
            <a:r>
              <a:rPr lang="de-DE" smtClean="0"/>
              <a:t>16.01.2014</a:t>
            </a:r>
            <a:endParaRPr lang="de-DE"/>
          </a:p>
        </p:txBody>
      </p:sp>
      <p:sp>
        <p:nvSpPr>
          <p:cNvPr id="5" name="Fußzeilenplatzhalter 4"/>
          <p:cNvSpPr>
            <a:spLocks noGrp="1"/>
          </p:cNvSpPr>
          <p:nvPr>
            <p:ph type="ftr" sz="quarter" idx="11"/>
          </p:nvPr>
        </p:nvSpPr>
        <p:spPr/>
        <p:txBody>
          <a:bodyPr/>
          <a:lstStyle/>
          <a:p>
            <a:r>
              <a:rPr lang="nn-NO" smtClean="0"/>
              <a:t>Software Engineering 1 - Anna Prenzel</a:t>
            </a:r>
            <a:endParaRPr lang="de-DE"/>
          </a:p>
        </p:txBody>
      </p:sp>
      <p:sp>
        <p:nvSpPr>
          <p:cNvPr id="6" name="Foliennummernplatzhalter 5"/>
          <p:cNvSpPr>
            <a:spLocks noGrp="1"/>
          </p:cNvSpPr>
          <p:nvPr>
            <p:ph type="sldNum" sz="quarter" idx="12"/>
          </p:nvPr>
        </p:nvSpPr>
        <p:spPr/>
        <p:txBody>
          <a:bodyPr/>
          <a:lstStyle/>
          <a:p>
            <a:fld id="{8FA5CC14-5055-4059-AE39-1041FC75D639}" type="slidenum">
              <a:rPr lang="de-DE" smtClean="0"/>
              <a:t>40</a:t>
            </a:fld>
            <a:endParaRPr lang="de-DE"/>
          </a:p>
        </p:txBody>
      </p:sp>
      <p:sp>
        <p:nvSpPr>
          <p:cNvPr id="7" name="Rechteck 6"/>
          <p:cNvSpPr/>
          <p:nvPr/>
        </p:nvSpPr>
        <p:spPr>
          <a:xfrm>
            <a:off x="592058" y="1772816"/>
            <a:ext cx="1963717" cy="64807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smtClean="0"/>
              <a:t>Anforderungs-analyse</a:t>
            </a:r>
            <a:endParaRPr lang="de-DE" sz="1600" b="1"/>
          </a:p>
        </p:txBody>
      </p:sp>
      <p:sp>
        <p:nvSpPr>
          <p:cNvPr id="8" name="Rechteck 7"/>
          <p:cNvSpPr/>
          <p:nvPr/>
        </p:nvSpPr>
        <p:spPr>
          <a:xfrm>
            <a:off x="1240130" y="2708920"/>
            <a:ext cx="1963717" cy="64807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smtClean="0"/>
              <a:t>Entwurf</a:t>
            </a:r>
            <a:endParaRPr lang="de-DE" sz="1600" b="1"/>
          </a:p>
        </p:txBody>
      </p:sp>
      <p:sp>
        <p:nvSpPr>
          <p:cNvPr id="9" name="Rechteck 8"/>
          <p:cNvSpPr/>
          <p:nvPr/>
        </p:nvSpPr>
        <p:spPr>
          <a:xfrm>
            <a:off x="2555775" y="4618921"/>
            <a:ext cx="1963717" cy="64807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DE" sz="1600" b="1" smtClean="0"/>
              <a:t>Test</a:t>
            </a:r>
            <a:endParaRPr lang="de-DE" sz="1600" b="1"/>
          </a:p>
        </p:txBody>
      </p:sp>
      <p:sp>
        <p:nvSpPr>
          <p:cNvPr id="10" name="Rechteck 9"/>
          <p:cNvSpPr/>
          <p:nvPr/>
        </p:nvSpPr>
        <p:spPr>
          <a:xfrm>
            <a:off x="3203848" y="5518984"/>
            <a:ext cx="1963717" cy="64807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DE" sz="1600" b="1" smtClean="0"/>
              <a:t>Inbetriebnahme</a:t>
            </a:r>
            <a:endParaRPr lang="de-DE" sz="1600" b="1"/>
          </a:p>
        </p:txBody>
      </p:sp>
      <p:cxnSp>
        <p:nvCxnSpPr>
          <p:cNvPr id="11" name="Gekrümmte Verbindung 10"/>
          <p:cNvCxnSpPr/>
          <p:nvPr/>
        </p:nvCxnSpPr>
        <p:spPr>
          <a:xfrm>
            <a:off x="2555776" y="2096852"/>
            <a:ext cx="242277" cy="612068"/>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Gekrümmte Verbindung 11"/>
          <p:cNvCxnSpPr>
            <a:stCxn id="8" idx="3"/>
          </p:cNvCxnSpPr>
          <p:nvPr/>
        </p:nvCxnSpPr>
        <p:spPr>
          <a:xfrm>
            <a:off x="3203847" y="3032956"/>
            <a:ext cx="333786" cy="612068"/>
          </a:xfrm>
          <a:prstGeom prst="curved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3" name="Gekrümmte Verbindung 12"/>
          <p:cNvCxnSpPr/>
          <p:nvPr/>
        </p:nvCxnSpPr>
        <p:spPr>
          <a:xfrm>
            <a:off x="3779911" y="3969060"/>
            <a:ext cx="405795" cy="649861"/>
          </a:xfrm>
          <a:prstGeom prst="curved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4" name="Gekrümmte Verbindung 13"/>
          <p:cNvCxnSpPr>
            <a:stCxn id="9" idx="3"/>
          </p:cNvCxnSpPr>
          <p:nvPr/>
        </p:nvCxnSpPr>
        <p:spPr>
          <a:xfrm>
            <a:off x="4519492" y="4942957"/>
            <a:ext cx="340540" cy="576027"/>
          </a:xfrm>
          <a:prstGeom prst="curved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15" name="Rechteck 14"/>
          <p:cNvSpPr/>
          <p:nvPr/>
        </p:nvSpPr>
        <p:spPr>
          <a:xfrm>
            <a:off x="1816195" y="3645024"/>
            <a:ext cx="1963717" cy="648072"/>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de-DE" sz="1600" b="1" smtClean="0"/>
              <a:t>Implementierung</a:t>
            </a:r>
            <a:endParaRPr lang="de-DE" sz="1600" b="1"/>
          </a:p>
        </p:txBody>
      </p:sp>
    </p:spTree>
    <p:extLst>
      <p:ext uri="{BB962C8B-B14F-4D97-AF65-F5344CB8AC3E}">
        <p14:creationId xmlns:p14="http://schemas.microsoft.com/office/powerpoint/2010/main" val="40058223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catur">
  <a:themeElements>
    <a:clrScheme name="Decatur">
      <a:dk1>
        <a:sysClr val="windowText" lastClr="000000"/>
      </a:dk1>
      <a:lt1>
        <a:sysClr val="window" lastClr="FFFFFF"/>
      </a:lt1>
      <a:dk2>
        <a:srgbClr val="55554A"/>
      </a:dk2>
      <a:lt2>
        <a:srgbClr val="D7DAE1"/>
      </a:lt2>
      <a:accent1>
        <a:srgbClr val="F4680B"/>
      </a:accent1>
      <a:accent2>
        <a:srgbClr val="ABB19F"/>
      </a:accent2>
      <a:accent3>
        <a:srgbClr val="948774"/>
      </a:accent3>
      <a:accent4>
        <a:srgbClr val="7EB8E7"/>
      </a:accent4>
      <a:accent5>
        <a:srgbClr val="E3B651"/>
      </a:accent5>
      <a:accent6>
        <a:srgbClr val="96756C"/>
      </a:accent6>
      <a:hlink>
        <a:srgbClr val="66AACD"/>
      </a:hlink>
      <a:folHlink>
        <a:srgbClr val="809DB3"/>
      </a:folHlink>
    </a:clrScheme>
    <a:fontScheme name="Decatur">
      <a:majorFont>
        <a:latin typeface="Bodoni MT Condensed"/>
        <a:ea typeface=""/>
        <a:cs typeface=""/>
        <a:font script="Grek" typeface="Times New Roman"/>
        <a:font script="Cyrl" typeface="Times New Roman"/>
        <a:font script="Jpan" typeface="HG明朝E"/>
        <a:font script="Hang" typeface="HY목각파임B"/>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Decatur</Template>
  <TotalTime>0</TotalTime>
  <Words>1180</Words>
  <Application>Microsoft Office PowerPoint</Application>
  <PresentationFormat>Bildschirmpräsentation (4:3)</PresentationFormat>
  <Paragraphs>279</Paragraphs>
  <Slides>40</Slides>
  <Notes>13</Notes>
  <HiddenSlides>0</HiddenSlides>
  <MMClips>0</MMClips>
  <ScaleCrop>false</ScaleCrop>
  <HeadingPairs>
    <vt:vector size="4" baseType="variant">
      <vt:variant>
        <vt:lpstr>Design</vt:lpstr>
      </vt:variant>
      <vt:variant>
        <vt:i4>1</vt:i4>
      </vt:variant>
      <vt:variant>
        <vt:lpstr>Folientitel</vt:lpstr>
      </vt:variant>
      <vt:variant>
        <vt:i4>40</vt:i4>
      </vt:variant>
    </vt:vector>
  </HeadingPairs>
  <TitlesOfParts>
    <vt:vector size="41" baseType="lpstr">
      <vt:lpstr>Decatur</vt:lpstr>
      <vt:lpstr>Software Engineering 1</vt:lpstr>
      <vt:lpstr>Einführung</vt:lpstr>
      <vt:lpstr>Strukturierte Analyse</vt:lpstr>
      <vt:lpstr>Strukturierte Analyse</vt:lpstr>
      <vt:lpstr>Prozess der GUI-Entwicklung</vt:lpstr>
      <vt:lpstr>Prozess der GUI-Entwicklung</vt:lpstr>
      <vt:lpstr>PowerPoint-Präsentation</vt:lpstr>
      <vt:lpstr>PowerPoint-Präsentation</vt:lpstr>
      <vt:lpstr>PowerPoint-Präsentation</vt:lpstr>
      <vt:lpstr>Usability - ISO 9241</vt:lpstr>
      <vt:lpstr>Usability - ISO 9241</vt:lpstr>
      <vt:lpstr>Usability - ISO 9241</vt:lpstr>
      <vt:lpstr>Usability - ISO 9241</vt:lpstr>
      <vt:lpstr>Usability - ISO 9241</vt:lpstr>
      <vt:lpstr>Usability - ISO 9241</vt:lpstr>
      <vt:lpstr>Usability - ISO 9241</vt:lpstr>
      <vt:lpstr>Usability - ISO 9241</vt:lpstr>
      <vt:lpstr>Usability - ISO 9241</vt:lpstr>
      <vt:lpstr>Usability - ISO 9241</vt:lpstr>
      <vt:lpstr>Heuristiken zur Gestaltung von GUIs</vt:lpstr>
      <vt:lpstr>Heuristiken zur Gestaltung von GUIs</vt:lpstr>
      <vt:lpstr>Heuristiken zur Gestaltung von GUIs</vt:lpstr>
      <vt:lpstr>Heuristiken zur Gestaltung von GUIs</vt:lpstr>
      <vt:lpstr>Heuristiken zur Gestaltung von GUIs</vt:lpstr>
      <vt:lpstr>Heuristiken zur Gestaltung von GUIs</vt:lpstr>
      <vt:lpstr>Heuristiken zur Gestaltung von GUIs</vt:lpstr>
      <vt:lpstr>Heuristiken zur Gestaltung von GUIs</vt:lpstr>
      <vt:lpstr>Heuristiken zur Gestaltung von GUIs</vt:lpstr>
      <vt:lpstr>Heuristiken zur Gestaltung von GUIs</vt:lpstr>
      <vt:lpstr>PowerPoint-Präsentation</vt:lpstr>
      <vt:lpstr>PowerPoint-Präsentation</vt:lpstr>
      <vt:lpstr>PowerPoint-Präsentation</vt:lpstr>
      <vt:lpstr>Heuristiken zur Gestaltung von GUIs</vt:lpstr>
      <vt:lpstr>PowerPoint-Präsentation</vt:lpstr>
      <vt:lpstr>PowerPoint-Präsentation</vt:lpstr>
      <vt:lpstr>PowerPoint-Präsentation</vt:lpstr>
      <vt:lpstr>Heuristiken zur Gestaltung von GUIs</vt:lpstr>
      <vt:lpstr>Heuristiken zur Gestaltung von GUIs</vt:lpstr>
      <vt:lpstr>Heuristiken zur Gestaltung von GUIs</vt:lpstr>
      <vt:lpstr>SE 1 - Zusammenfassung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Engineering 1</dc:title>
  <dc:creator>Anna</dc:creator>
  <cp:lastModifiedBy>Anna</cp:lastModifiedBy>
  <cp:revision>114</cp:revision>
  <dcterms:created xsi:type="dcterms:W3CDTF">2014-01-09T07:08:15Z</dcterms:created>
  <dcterms:modified xsi:type="dcterms:W3CDTF">2014-01-22T21:23:11Z</dcterms:modified>
</cp:coreProperties>
</file>