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  <p:sldMasterId id="2147483653" r:id="rId3"/>
  </p:sldMasterIdLst>
  <p:notesMasterIdLst>
    <p:notesMasterId r:id="rId57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70" r:id="rId16"/>
    <p:sldId id="268" r:id="rId17"/>
    <p:sldId id="269" r:id="rId18"/>
    <p:sldId id="272" r:id="rId19"/>
    <p:sldId id="273" r:id="rId20"/>
    <p:sldId id="274" r:id="rId21"/>
    <p:sldId id="275" r:id="rId22"/>
    <p:sldId id="277" r:id="rId23"/>
    <p:sldId id="278" r:id="rId24"/>
    <p:sldId id="276" r:id="rId25"/>
    <p:sldId id="279" r:id="rId26"/>
    <p:sldId id="280" r:id="rId27"/>
    <p:sldId id="281" r:id="rId28"/>
    <p:sldId id="283" r:id="rId29"/>
    <p:sldId id="284" r:id="rId30"/>
    <p:sldId id="285" r:id="rId31"/>
    <p:sldId id="256" r:id="rId32"/>
    <p:sldId id="286" r:id="rId33"/>
    <p:sldId id="288" r:id="rId34"/>
    <p:sldId id="287" r:id="rId35"/>
    <p:sldId id="299" r:id="rId36"/>
    <p:sldId id="304" r:id="rId37"/>
    <p:sldId id="289" r:id="rId38"/>
    <p:sldId id="300" r:id="rId39"/>
    <p:sldId id="301" r:id="rId40"/>
    <p:sldId id="291" r:id="rId41"/>
    <p:sldId id="290" r:id="rId42"/>
    <p:sldId id="292" r:id="rId43"/>
    <p:sldId id="293" r:id="rId44"/>
    <p:sldId id="294" r:id="rId45"/>
    <p:sldId id="295" r:id="rId46"/>
    <p:sldId id="302" r:id="rId47"/>
    <p:sldId id="303" r:id="rId48"/>
    <p:sldId id="297" r:id="rId49"/>
    <p:sldId id="298" r:id="rId50"/>
    <p:sldId id="296" r:id="rId51"/>
    <p:sldId id="305" r:id="rId52"/>
    <p:sldId id="306" r:id="rId53"/>
    <p:sldId id="307" r:id="rId54"/>
    <p:sldId id="308" r:id="rId55"/>
    <p:sldId id="309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783" autoAdjust="0"/>
  </p:normalViewPr>
  <p:slideViewPr>
    <p:cSldViewPr showGuides="1">
      <p:cViewPr>
        <p:scale>
          <a:sx n="60" d="100"/>
          <a:sy n="60" d="100"/>
        </p:scale>
        <p:origin x="-164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F1D42C-5E51-499D-BFCA-C823740F52AB}" type="doc">
      <dgm:prSet loTypeId="urn:diagrams.loki3.com/TabbedArc+Icon" loCatId="relationship" qsTypeId="urn:microsoft.com/office/officeart/2005/8/quickstyle/simple1" qsCatId="simple" csTypeId="urn:microsoft.com/office/officeart/2005/8/colors/accent1_2" csCatId="accent1" phldr="1"/>
      <dgm:spPr/>
    </dgm:pt>
    <dgm:pt modelId="{FD824CD1-FF05-43C0-888C-7228AD2284A6}">
      <dgm:prSet phldrT="[Text]"/>
      <dgm:spPr/>
      <dgm:t>
        <a:bodyPr/>
        <a:lstStyle/>
        <a:p>
          <a:r>
            <a:rPr lang="de-DE" smtClean="0"/>
            <a:t>Platz 1</a:t>
          </a:r>
          <a:endParaRPr lang="de-DE"/>
        </a:p>
      </dgm:t>
    </dgm:pt>
    <dgm:pt modelId="{7E3E7B8D-B9CB-4CF7-A1A5-B584C93F5657}" type="parTrans" cxnId="{4A85E438-C644-49B6-8C7E-6B27597EAF1A}">
      <dgm:prSet/>
      <dgm:spPr/>
      <dgm:t>
        <a:bodyPr/>
        <a:lstStyle/>
        <a:p>
          <a:endParaRPr lang="de-DE"/>
        </a:p>
      </dgm:t>
    </dgm:pt>
    <dgm:pt modelId="{CFDDA30A-8DEA-40B5-9EB4-04FA8F98A0B6}" type="sibTrans" cxnId="{4A85E438-C644-49B6-8C7E-6B27597EAF1A}">
      <dgm:prSet/>
      <dgm:spPr/>
      <dgm:t>
        <a:bodyPr/>
        <a:lstStyle/>
        <a:p>
          <a:endParaRPr lang="de-DE"/>
        </a:p>
      </dgm:t>
    </dgm:pt>
    <dgm:pt modelId="{C3830FCF-59B5-4B6E-BDEC-5BD6B61E2C56}">
      <dgm:prSet phldrT="[Text]"/>
      <dgm:spPr/>
      <dgm:t>
        <a:bodyPr/>
        <a:lstStyle/>
        <a:p>
          <a:r>
            <a:rPr lang="de-DE" smtClean="0"/>
            <a:t>Platz 2</a:t>
          </a:r>
          <a:endParaRPr lang="de-DE"/>
        </a:p>
      </dgm:t>
    </dgm:pt>
    <dgm:pt modelId="{0916D47F-4386-4B25-8BBA-101CD23D47B3}" type="parTrans" cxnId="{386F4029-4EF1-43E6-88A7-88B8D8502D2F}">
      <dgm:prSet/>
      <dgm:spPr/>
      <dgm:t>
        <a:bodyPr/>
        <a:lstStyle/>
        <a:p>
          <a:endParaRPr lang="de-DE"/>
        </a:p>
      </dgm:t>
    </dgm:pt>
    <dgm:pt modelId="{D85C2EC9-BEFF-4A69-98E4-38F6313D69D6}" type="sibTrans" cxnId="{386F4029-4EF1-43E6-88A7-88B8D8502D2F}">
      <dgm:prSet/>
      <dgm:spPr/>
      <dgm:t>
        <a:bodyPr/>
        <a:lstStyle/>
        <a:p>
          <a:endParaRPr lang="de-DE"/>
        </a:p>
      </dgm:t>
    </dgm:pt>
    <dgm:pt modelId="{24318E32-6870-4A99-88F2-170529551244}">
      <dgm:prSet phldrT="[Text]"/>
      <dgm:spPr/>
      <dgm:t>
        <a:bodyPr/>
        <a:lstStyle/>
        <a:p>
          <a:r>
            <a:rPr lang="de-DE" smtClean="0"/>
            <a:t>Platz 3</a:t>
          </a:r>
          <a:endParaRPr lang="de-DE"/>
        </a:p>
      </dgm:t>
    </dgm:pt>
    <dgm:pt modelId="{07744547-8B7A-486C-8DC6-16AF9C404649}" type="parTrans" cxnId="{54AEADA0-A4CF-4294-AAC5-58799A6D97C3}">
      <dgm:prSet/>
      <dgm:spPr/>
      <dgm:t>
        <a:bodyPr/>
        <a:lstStyle/>
        <a:p>
          <a:endParaRPr lang="de-DE"/>
        </a:p>
      </dgm:t>
    </dgm:pt>
    <dgm:pt modelId="{B1AD7F18-298E-4145-9EA3-B5F608836909}" type="sibTrans" cxnId="{54AEADA0-A4CF-4294-AAC5-58799A6D97C3}">
      <dgm:prSet/>
      <dgm:spPr/>
      <dgm:t>
        <a:bodyPr/>
        <a:lstStyle/>
        <a:p>
          <a:endParaRPr lang="de-DE"/>
        </a:p>
      </dgm:t>
    </dgm:pt>
    <dgm:pt modelId="{E532FE31-9785-44EC-9460-A3050524EF3B}">
      <dgm:prSet phldrT="[Text]"/>
      <dgm:spPr/>
      <dgm:t>
        <a:bodyPr/>
        <a:lstStyle/>
        <a:p>
          <a:r>
            <a:rPr lang="de-DE" smtClean="0"/>
            <a:t>Platz 4</a:t>
          </a:r>
          <a:endParaRPr lang="de-DE"/>
        </a:p>
      </dgm:t>
    </dgm:pt>
    <dgm:pt modelId="{1CF9ED5E-06BA-4215-AAED-39BA9B1FBAA9}" type="parTrans" cxnId="{643AA4FF-7E41-4973-8DCF-498ADEA0445F}">
      <dgm:prSet/>
      <dgm:spPr/>
      <dgm:t>
        <a:bodyPr/>
        <a:lstStyle/>
        <a:p>
          <a:endParaRPr lang="de-DE"/>
        </a:p>
      </dgm:t>
    </dgm:pt>
    <dgm:pt modelId="{6F97D693-9212-4119-A175-E783EDBBF472}" type="sibTrans" cxnId="{643AA4FF-7E41-4973-8DCF-498ADEA0445F}">
      <dgm:prSet/>
      <dgm:spPr/>
      <dgm:t>
        <a:bodyPr/>
        <a:lstStyle/>
        <a:p>
          <a:endParaRPr lang="de-DE"/>
        </a:p>
      </dgm:t>
    </dgm:pt>
    <dgm:pt modelId="{47FB380F-6510-4009-A1E7-92B87C5D5229}">
      <dgm:prSet phldrT="[Text]"/>
      <dgm:spPr/>
      <dgm:t>
        <a:bodyPr/>
        <a:lstStyle/>
        <a:p>
          <a:r>
            <a:rPr lang="de-DE" smtClean="0"/>
            <a:t>Platz 5</a:t>
          </a:r>
          <a:endParaRPr lang="de-DE"/>
        </a:p>
      </dgm:t>
    </dgm:pt>
    <dgm:pt modelId="{D958B330-6FA5-4B29-98D3-4AF541F57D50}" type="parTrans" cxnId="{691F62B6-7C53-4E26-9977-2AF690385348}">
      <dgm:prSet/>
      <dgm:spPr/>
      <dgm:t>
        <a:bodyPr/>
        <a:lstStyle/>
        <a:p>
          <a:endParaRPr lang="de-DE"/>
        </a:p>
      </dgm:t>
    </dgm:pt>
    <dgm:pt modelId="{4C20E1CC-AA68-4F7B-8A97-88C3A90424E3}" type="sibTrans" cxnId="{691F62B6-7C53-4E26-9977-2AF690385348}">
      <dgm:prSet/>
      <dgm:spPr/>
      <dgm:t>
        <a:bodyPr/>
        <a:lstStyle/>
        <a:p>
          <a:endParaRPr lang="de-DE"/>
        </a:p>
      </dgm:t>
    </dgm:pt>
    <dgm:pt modelId="{5DFA5DAE-1599-4C80-B16B-6B14FF6E8A28}" type="pres">
      <dgm:prSet presAssocID="{A0F1D42C-5E51-499D-BFCA-C823740F52AB}" presName="Name0" presStyleCnt="0">
        <dgm:presLayoutVars>
          <dgm:dir/>
          <dgm:resizeHandles val="exact"/>
        </dgm:presLayoutVars>
      </dgm:prSet>
      <dgm:spPr/>
    </dgm:pt>
    <dgm:pt modelId="{45CE0EC2-F83A-4D0E-9151-9F82597C70B2}" type="pres">
      <dgm:prSet presAssocID="{FD824CD1-FF05-43C0-888C-7228AD2284A6}" presName="twoplus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7CB727B-4B4D-4E02-85CE-CA92D6BD7F7B}" type="pres">
      <dgm:prSet presAssocID="{C3830FCF-59B5-4B6E-BDEC-5BD6B61E2C56}" presName="twoplu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74C578B-AD3A-47B4-AE4D-677118FC5553}" type="pres">
      <dgm:prSet presAssocID="{24318E32-6870-4A99-88F2-170529551244}" presName="twoplu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94AAB6-057C-4BC4-99CE-BDD7B278858F}" type="pres">
      <dgm:prSet presAssocID="{E532FE31-9785-44EC-9460-A3050524EF3B}" presName="twoplu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8DD6488-B9AD-403C-885C-2743B7B70115}" type="pres">
      <dgm:prSet presAssocID="{47FB380F-6510-4009-A1E7-92B87C5D5229}" presName="twoplu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3E890B8-64D9-4CF6-9104-86323A88C7E7}" type="presOf" srcId="{A0F1D42C-5E51-499D-BFCA-C823740F52AB}" destId="{5DFA5DAE-1599-4C80-B16B-6B14FF6E8A28}" srcOrd="0" destOrd="0" presId="urn:diagrams.loki3.com/TabbedArc+Icon"/>
    <dgm:cxn modelId="{0E73658C-BB73-44BF-9E47-422FFD49017A}" type="presOf" srcId="{E532FE31-9785-44EC-9460-A3050524EF3B}" destId="{F294AAB6-057C-4BC4-99CE-BDD7B278858F}" srcOrd="0" destOrd="0" presId="urn:diagrams.loki3.com/TabbedArc+Icon"/>
    <dgm:cxn modelId="{6215B68F-3E32-4F31-8E58-30EEC671B903}" type="presOf" srcId="{FD824CD1-FF05-43C0-888C-7228AD2284A6}" destId="{45CE0EC2-F83A-4D0E-9151-9F82597C70B2}" srcOrd="0" destOrd="0" presId="urn:diagrams.loki3.com/TabbedArc+Icon"/>
    <dgm:cxn modelId="{4A85E438-C644-49B6-8C7E-6B27597EAF1A}" srcId="{A0F1D42C-5E51-499D-BFCA-C823740F52AB}" destId="{FD824CD1-FF05-43C0-888C-7228AD2284A6}" srcOrd="0" destOrd="0" parTransId="{7E3E7B8D-B9CB-4CF7-A1A5-B584C93F5657}" sibTransId="{CFDDA30A-8DEA-40B5-9EB4-04FA8F98A0B6}"/>
    <dgm:cxn modelId="{643AA4FF-7E41-4973-8DCF-498ADEA0445F}" srcId="{A0F1D42C-5E51-499D-BFCA-C823740F52AB}" destId="{E532FE31-9785-44EC-9460-A3050524EF3B}" srcOrd="3" destOrd="0" parTransId="{1CF9ED5E-06BA-4215-AAED-39BA9B1FBAA9}" sibTransId="{6F97D693-9212-4119-A175-E783EDBBF472}"/>
    <dgm:cxn modelId="{9781BC2E-BB6F-4D4E-AFEC-A8617DEB3E20}" type="presOf" srcId="{24318E32-6870-4A99-88F2-170529551244}" destId="{B74C578B-AD3A-47B4-AE4D-677118FC5553}" srcOrd="0" destOrd="0" presId="urn:diagrams.loki3.com/TabbedArc+Icon"/>
    <dgm:cxn modelId="{691F62B6-7C53-4E26-9977-2AF690385348}" srcId="{A0F1D42C-5E51-499D-BFCA-C823740F52AB}" destId="{47FB380F-6510-4009-A1E7-92B87C5D5229}" srcOrd="4" destOrd="0" parTransId="{D958B330-6FA5-4B29-98D3-4AF541F57D50}" sibTransId="{4C20E1CC-AA68-4F7B-8A97-88C3A90424E3}"/>
    <dgm:cxn modelId="{54AEADA0-A4CF-4294-AAC5-58799A6D97C3}" srcId="{A0F1D42C-5E51-499D-BFCA-C823740F52AB}" destId="{24318E32-6870-4A99-88F2-170529551244}" srcOrd="2" destOrd="0" parTransId="{07744547-8B7A-486C-8DC6-16AF9C404649}" sibTransId="{B1AD7F18-298E-4145-9EA3-B5F608836909}"/>
    <dgm:cxn modelId="{B806651C-B85D-4679-98EA-D0252954C5DC}" type="presOf" srcId="{C3830FCF-59B5-4B6E-BDEC-5BD6B61E2C56}" destId="{47CB727B-4B4D-4E02-85CE-CA92D6BD7F7B}" srcOrd="0" destOrd="0" presId="urn:diagrams.loki3.com/TabbedArc+Icon"/>
    <dgm:cxn modelId="{386F4029-4EF1-43E6-88A7-88B8D8502D2F}" srcId="{A0F1D42C-5E51-499D-BFCA-C823740F52AB}" destId="{C3830FCF-59B5-4B6E-BDEC-5BD6B61E2C56}" srcOrd="1" destOrd="0" parTransId="{0916D47F-4386-4B25-8BBA-101CD23D47B3}" sibTransId="{D85C2EC9-BEFF-4A69-98E4-38F6313D69D6}"/>
    <dgm:cxn modelId="{CC88C29A-4B01-4C38-97CD-FDC24B44F0C2}" type="presOf" srcId="{47FB380F-6510-4009-A1E7-92B87C5D5229}" destId="{08DD6488-B9AD-403C-885C-2743B7B70115}" srcOrd="0" destOrd="0" presId="urn:diagrams.loki3.com/TabbedArc+Icon"/>
    <dgm:cxn modelId="{B0CE3345-0C6C-411D-B7A1-3C61A9141F2F}" type="presParOf" srcId="{5DFA5DAE-1599-4C80-B16B-6B14FF6E8A28}" destId="{45CE0EC2-F83A-4D0E-9151-9F82597C70B2}" srcOrd="0" destOrd="0" presId="urn:diagrams.loki3.com/TabbedArc+Icon"/>
    <dgm:cxn modelId="{E6DD67FD-734D-4BCE-AEB5-C0C8A576257B}" type="presParOf" srcId="{5DFA5DAE-1599-4C80-B16B-6B14FF6E8A28}" destId="{47CB727B-4B4D-4E02-85CE-CA92D6BD7F7B}" srcOrd="1" destOrd="0" presId="urn:diagrams.loki3.com/TabbedArc+Icon"/>
    <dgm:cxn modelId="{C0A970A7-EB36-48D1-8E9D-6949F7CCF3AD}" type="presParOf" srcId="{5DFA5DAE-1599-4C80-B16B-6B14FF6E8A28}" destId="{B74C578B-AD3A-47B4-AE4D-677118FC5553}" srcOrd="2" destOrd="0" presId="urn:diagrams.loki3.com/TabbedArc+Icon"/>
    <dgm:cxn modelId="{19975545-4834-4291-A477-073C7A8C90F6}" type="presParOf" srcId="{5DFA5DAE-1599-4C80-B16B-6B14FF6E8A28}" destId="{F294AAB6-057C-4BC4-99CE-BDD7B278858F}" srcOrd="3" destOrd="0" presId="urn:diagrams.loki3.com/TabbedArc+Icon"/>
    <dgm:cxn modelId="{C225B687-5F68-46A8-B2EB-81A03DD67CE7}" type="presParOf" srcId="{5DFA5DAE-1599-4C80-B16B-6B14FF6E8A28}" destId="{08DD6488-B9AD-403C-885C-2743B7B70115}" srcOrd="4" destOrd="0" presId="urn:diagrams.loki3.com/TabbedArc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626137-1A9F-46AD-9F0E-7D9A3502476C}" type="doc">
      <dgm:prSet loTypeId="urn:microsoft.com/office/officeart/2005/8/layout/process4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5D786908-3DBD-43EA-AFF7-85CC60C8CE7F}">
      <dgm:prSet phldrT="[Text]" custT="1"/>
      <dgm:spPr/>
      <dgm:t>
        <a:bodyPr/>
        <a:lstStyle/>
        <a:p>
          <a:r>
            <a:rPr lang="de-DE" sz="1600" b="1" smtClean="0"/>
            <a:t>User Interface</a:t>
          </a:r>
          <a:endParaRPr lang="de-DE" sz="1600" b="1"/>
        </a:p>
      </dgm:t>
    </dgm:pt>
    <dgm:pt modelId="{4D4E0DD6-0F32-4803-8502-6C426AFE27B0}" type="parTrans" cxnId="{4AEA1899-04AF-4F19-B750-2FBA2E07C218}">
      <dgm:prSet/>
      <dgm:spPr/>
      <dgm:t>
        <a:bodyPr/>
        <a:lstStyle/>
        <a:p>
          <a:endParaRPr lang="de-DE"/>
        </a:p>
      </dgm:t>
    </dgm:pt>
    <dgm:pt modelId="{CCCB6DCB-B9F7-4A05-BDAD-7A90EB000BBC}" type="sibTrans" cxnId="{4AEA1899-04AF-4F19-B750-2FBA2E07C218}">
      <dgm:prSet/>
      <dgm:spPr/>
      <dgm:t>
        <a:bodyPr/>
        <a:lstStyle/>
        <a:p>
          <a:endParaRPr lang="de-DE"/>
        </a:p>
      </dgm:t>
    </dgm:pt>
    <dgm:pt modelId="{D10EBEE6-BB5A-4FE4-A445-7BC65D45421B}">
      <dgm:prSet phldrT="[Text]" custT="1"/>
      <dgm:spPr/>
      <dgm:t>
        <a:bodyPr/>
        <a:lstStyle/>
        <a:p>
          <a:r>
            <a:rPr lang="de-DE" sz="1600" b="1" smtClean="0"/>
            <a:t>User Management</a:t>
          </a:r>
          <a:endParaRPr lang="de-DE" sz="1600" b="1"/>
        </a:p>
      </dgm:t>
    </dgm:pt>
    <dgm:pt modelId="{376C311A-ECA7-4611-8842-B0D963B8F242}" type="parTrans" cxnId="{ECB82C4F-F847-42C9-8688-3B98640CC847}">
      <dgm:prSet/>
      <dgm:spPr/>
      <dgm:t>
        <a:bodyPr/>
        <a:lstStyle/>
        <a:p>
          <a:endParaRPr lang="de-DE"/>
        </a:p>
      </dgm:t>
    </dgm:pt>
    <dgm:pt modelId="{C8754E32-34F9-44C5-8DB3-67AD19D8CDE3}" type="sibTrans" cxnId="{ECB82C4F-F847-42C9-8688-3B98640CC847}">
      <dgm:prSet/>
      <dgm:spPr/>
      <dgm:t>
        <a:bodyPr/>
        <a:lstStyle/>
        <a:p>
          <a:endParaRPr lang="de-DE"/>
        </a:p>
      </dgm:t>
    </dgm:pt>
    <dgm:pt modelId="{58BEC64D-28BE-4361-A7CF-514FF52B0AF5}">
      <dgm:prSet phldrT="[Text]" custT="1"/>
      <dgm:spPr/>
      <dgm:t>
        <a:bodyPr/>
        <a:lstStyle/>
        <a:p>
          <a:r>
            <a:rPr lang="de-DE" sz="1600" b="1" smtClean="0"/>
            <a:t>Authentication</a:t>
          </a:r>
          <a:endParaRPr lang="de-DE" sz="1600" b="1"/>
        </a:p>
      </dgm:t>
    </dgm:pt>
    <dgm:pt modelId="{037431E8-5875-4865-BD3C-6D799EF58869}" type="parTrans" cxnId="{84E9EF7C-1060-4313-B094-8E9A9E34147B}">
      <dgm:prSet/>
      <dgm:spPr/>
      <dgm:t>
        <a:bodyPr/>
        <a:lstStyle/>
        <a:p>
          <a:endParaRPr lang="de-DE"/>
        </a:p>
      </dgm:t>
    </dgm:pt>
    <dgm:pt modelId="{C2654FB7-6483-4616-A55B-D6FEAB8F31E4}" type="sibTrans" cxnId="{84E9EF7C-1060-4313-B094-8E9A9E34147B}">
      <dgm:prSet/>
      <dgm:spPr/>
      <dgm:t>
        <a:bodyPr/>
        <a:lstStyle/>
        <a:p>
          <a:endParaRPr lang="de-DE"/>
        </a:p>
      </dgm:t>
    </dgm:pt>
    <dgm:pt modelId="{F40C0902-1A46-4048-9202-204B5006D5C3}">
      <dgm:prSet phldrT="[Text]" custT="1"/>
      <dgm:spPr/>
      <dgm:t>
        <a:bodyPr/>
        <a:lstStyle/>
        <a:p>
          <a:r>
            <a:rPr lang="de-DE" sz="1600" b="1" smtClean="0"/>
            <a:t>Authorization</a:t>
          </a:r>
          <a:endParaRPr lang="de-DE" sz="1600" b="1"/>
        </a:p>
      </dgm:t>
    </dgm:pt>
    <dgm:pt modelId="{67F02028-4CE8-47D6-BB04-53965B30F427}" type="parTrans" cxnId="{4072EDC9-2E82-4392-BE94-2F15EB63B4F5}">
      <dgm:prSet/>
      <dgm:spPr/>
      <dgm:t>
        <a:bodyPr/>
        <a:lstStyle/>
        <a:p>
          <a:endParaRPr lang="de-DE"/>
        </a:p>
      </dgm:t>
    </dgm:pt>
    <dgm:pt modelId="{4C78BF99-ED29-4672-834B-90E4AF3B41E1}" type="sibTrans" cxnId="{4072EDC9-2E82-4392-BE94-2F15EB63B4F5}">
      <dgm:prSet/>
      <dgm:spPr/>
      <dgm:t>
        <a:bodyPr/>
        <a:lstStyle/>
        <a:p>
          <a:endParaRPr lang="de-DE"/>
        </a:p>
      </dgm:t>
    </dgm:pt>
    <dgm:pt modelId="{6678A30E-8B07-4254-85B5-CDA65E64FE52}">
      <dgm:prSet phldrT="[Text]" custT="1"/>
      <dgm:spPr/>
      <dgm:t>
        <a:bodyPr/>
        <a:lstStyle/>
        <a:p>
          <a:r>
            <a:rPr lang="de-DE" sz="1600" b="1" smtClean="0"/>
            <a:t>Business Logic / Application Functionality</a:t>
          </a:r>
          <a:endParaRPr lang="de-DE" sz="1600" b="1"/>
        </a:p>
      </dgm:t>
    </dgm:pt>
    <dgm:pt modelId="{5EC4E49F-1BA2-4BA8-AFEA-C03AEA91DCC8}" type="parTrans" cxnId="{0C4C0966-3A65-409F-8AC4-E85BCFCB6DF6}">
      <dgm:prSet/>
      <dgm:spPr/>
      <dgm:t>
        <a:bodyPr/>
        <a:lstStyle/>
        <a:p>
          <a:endParaRPr lang="de-DE"/>
        </a:p>
      </dgm:t>
    </dgm:pt>
    <dgm:pt modelId="{2FB3F85E-AA76-414E-BCD9-B9C55D16DDCC}" type="sibTrans" cxnId="{0C4C0966-3A65-409F-8AC4-E85BCFCB6DF6}">
      <dgm:prSet/>
      <dgm:spPr/>
      <dgm:t>
        <a:bodyPr/>
        <a:lstStyle/>
        <a:p>
          <a:endParaRPr lang="de-DE"/>
        </a:p>
      </dgm:t>
    </dgm:pt>
    <dgm:pt modelId="{7C6D89FB-513F-4FD4-BDEC-A99AA173FE85}">
      <dgm:prSet phldrT="[Text]" custT="1"/>
      <dgm:spPr/>
      <dgm:t>
        <a:bodyPr/>
        <a:lstStyle/>
        <a:p>
          <a:r>
            <a:rPr lang="de-DE" sz="1600" b="1" smtClean="0"/>
            <a:t>OS</a:t>
          </a:r>
          <a:endParaRPr lang="de-DE" sz="1600" b="1"/>
        </a:p>
      </dgm:t>
    </dgm:pt>
    <dgm:pt modelId="{D517ACE7-EC0E-435C-A853-DFBA5728FAD2}" type="parTrans" cxnId="{A193DD6A-3BAA-4583-9E77-20AB5A6C6919}">
      <dgm:prSet/>
      <dgm:spPr/>
      <dgm:t>
        <a:bodyPr/>
        <a:lstStyle/>
        <a:p>
          <a:endParaRPr lang="de-DE"/>
        </a:p>
      </dgm:t>
    </dgm:pt>
    <dgm:pt modelId="{E40C940B-6C68-4351-ACFD-28E5048E83A0}" type="sibTrans" cxnId="{A193DD6A-3BAA-4583-9E77-20AB5A6C6919}">
      <dgm:prSet/>
      <dgm:spPr/>
      <dgm:t>
        <a:bodyPr/>
        <a:lstStyle/>
        <a:p>
          <a:endParaRPr lang="de-DE"/>
        </a:p>
      </dgm:t>
    </dgm:pt>
    <dgm:pt modelId="{60419653-6D04-45F2-AE83-FE6FA07C28CE}">
      <dgm:prSet phldrT="[Text]" custT="1"/>
      <dgm:spPr/>
      <dgm:t>
        <a:bodyPr/>
        <a:lstStyle/>
        <a:p>
          <a:r>
            <a:rPr lang="de-DE" sz="1600" b="1" smtClean="0"/>
            <a:t>Database</a:t>
          </a:r>
          <a:endParaRPr lang="de-DE" sz="1600" b="1"/>
        </a:p>
      </dgm:t>
    </dgm:pt>
    <dgm:pt modelId="{E4A1B83B-8AAD-4C99-B212-2F42407099F5}" type="parTrans" cxnId="{E4AB24B6-5ABB-42E9-93D2-04DDFA0BEB2F}">
      <dgm:prSet/>
      <dgm:spPr/>
      <dgm:t>
        <a:bodyPr/>
        <a:lstStyle/>
        <a:p>
          <a:endParaRPr lang="de-DE"/>
        </a:p>
      </dgm:t>
    </dgm:pt>
    <dgm:pt modelId="{57FE36AD-E781-4CB6-B6F7-F346457F82DC}" type="sibTrans" cxnId="{E4AB24B6-5ABB-42E9-93D2-04DDFA0BEB2F}">
      <dgm:prSet/>
      <dgm:spPr/>
      <dgm:t>
        <a:bodyPr/>
        <a:lstStyle/>
        <a:p>
          <a:endParaRPr lang="de-DE"/>
        </a:p>
      </dgm:t>
    </dgm:pt>
    <dgm:pt modelId="{C074AFD7-BE8A-4B33-BD3C-BCDD072561F5}">
      <dgm:prSet phldrT="[Text]" custT="1"/>
      <dgm:spPr/>
      <dgm:t>
        <a:bodyPr/>
        <a:lstStyle/>
        <a:p>
          <a:r>
            <a:rPr lang="de-DE" sz="1600" b="1" smtClean="0"/>
            <a:t>System Support</a:t>
          </a:r>
          <a:endParaRPr lang="de-DE" sz="1600" b="1"/>
        </a:p>
      </dgm:t>
    </dgm:pt>
    <dgm:pt modelId="{4C951379-EEBE-49CF-BE93-4F6F036DC45A}" type="parTrans" cxnId="{86CA7DE1-2F23-430D-95D5-A004B00F97AF}">
      <dgm:prSet/>
      <dgm:spPr/>
      <dgm:t>
        <a:bodyPr/>
        <a:lstStyle/>
        <a:p>
          <a:endParaRPr lang="de-DE"/>
        </a:p>
      </dgm:t>
    </dgm:pt>
    <dgm:pt modelId="{559F4552-0FF1-4F4C-945D-25AACE30B344}" type="sibTrans" cxnId="{86CA7DE1-2F23-430D-95D5-A004B00F97AF}">
      <dgm:prSet/>
      <dgm:spPr/>
      <dgm:t>
        <a:bodyPr/>
        <a:lstStyle/>
        <a:p>
          <a:endParaRPr lang="de-DE"/>
        </a:p>
      </dgm:t>
    </dgm:pt>
    <dgm:pt modelId="{0200D7E8-3AC0-4111-A0CB-7AC9913F8A7A}" type="pres">
      <dgm:prSet presAssocID="{B5626137-1A9F-46AD-9F0E-7D9A3502476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609A66BE-9776-4C79-A911-B624EEF75D98}" type="pres">
      <dgm:prSet presAssocID="{C074AFD7-BE8A-4B33-BD3C-BCDD072561F5}" presName="boxAndChildren" presStyleCnt="0"/>
      <dgm:spPr/>
      <dgm:t>
        <a:bodyPr/>
        <a:lstStyle/>
        <a:p>
          <a:endParaRPr lang="de-DE"/>
        </a:p>
      </dgm:t>
    </dgm:pt>
    <dgm:pt modelId="{56F41BD9-16FA-4B4B-A865-6882944470E4}" type="pres">
      <dgm:prSet presAssocID="{C074AFD7-BE8A-4B33-BD3C-BCDD072561F5}" presName="parentTextBox" presStyleLbl="node1" presStyleIdx="0" presStyleCnt="4"/>
      <dgm:spPr/>
      <dgm:t>
        <a:bodyPr/>
        <a:lstStyle/>
        <a:p>
          <a:endParaRPr lang="de-DE"/>
        </a:p>
      </dgm:t>
    </dgm:pt>
    <dgm:pt modelId="{29D102AC-B82E-4D4F-B04D-0F7E0057D6A8}" type="pres">
      <dgm:prSet presAssocID="{C074AFD7-BE8A-4B33-BD3C-BCDD072561F5}" presName="entireBox" presStyleLbl="node1" presStyleIdx="0" presStyleCnt="4"/>
      <dgm:spPr/>
      <dgm:t>
        <a:bodyPr/>
        <a:lstStyle/>
        <a:p>
          <a:endParaRPr lang="de-DE"/>
        </a:p>
      </dgm:t>
    </dgm:pt>
    <dgm:pt modelId="{761C7E2F-B8F3-4A75-A84B-4105DC602C0C}" type="pres">
      <dgm:prSet presAssocID="{C074AFD7-BE8A-4B33-BD3C-BCDD072561F5}" presName="descendantBox" presStyleCnt="0"/>
      <dgm:spPr/>
      <dgm:t>
        <a:bodyPr/>
        <a:lstStyle/>
        <a:p>
          <a:endParaRPr lang="de-DE"/>
        </a:p>
      </dgm:t>
    </dgm:pt>
    <dgm:pt modelId="{268A311A-E3C2-4B69-AEDA-08EE9224BD54}" type="pres">
      <dgm:prSet presAssocID="{7C6D89FB-513F-4FD4-BDEC-A99AA173FE85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480E383-8807-4389-9698-B7E705CD823E}" type="pres">
      <dgm:prSet presAssocID="{60419653-6D04-45F2-AE83-FE6FA07C28CE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C623429-EF06-4251-BF1D-EEF429604BA1}" type="pres">
      <dgm:prSet presAssocID="{2FB3F85E-AA76-414E-BCD9-B9C55D16DDCC}" presName="sp" presStyleCnt="0"/>
      <dgm:spPr/>
      <dgm:t>
        <a:bodyPr/>
        <a:lstStyle/>
        <a:p>
          <a:endParaRPr lang="de-DE"/>
        </a:p>
      </dgm:t>
    </dgm:pt>
    <dgm:pt modelId="{3DC0A8AC-1D2D-409C-8696-F4A0A2F31DAC}" type="pres">
      <dgm:prSet presAssocID="{6678A30E-8B07-4254-85B5-CDA65E64FE52}" presName="arrowAndChildren" presStyleCnt="0"/>
      <dgm:spPr/>
      <dgm:t>
        <a:bodyPr/>
        <a:lstStyle/>
        <a:p>
          <a:endParaRPr lang="de-DE"/>
        </a:p>
      </dgm:t>
    </dgm:pt>
    <dgm:pt modelId="{FB43AFB1-2A79-4DB6-82A1-04A7F1FA0F53}" type="pres">
      <dgm:prSet presAssocID="{6678A30E-8B07-4254-85B5-CDA65E64FE52}" presName="parentTextArrow" presStyleLbl="node1" presStyleIdx="1" presStyleCnt="4"/>
      <dgm:spPr/>
      <dgm:t>
        <a:bodyPr/>
        <a:lstStyle/>
        <a:p>
          <a:endParaRPr lang="de-DE"/>
        </a:p>
      </dgm:t>
    </dgm:pt>
    <dgm:pt modelId="{C57A767F-952F-496C-8032-0F28E1236A9C}" type="pres">
      <dgm:prSet presAssocID="{C8754E32-34F9-44C5-8DB3-67AD19D8CDE3}" presName="sp" presStyleCnt="0"/>
      <dgm:spPr/>
      <dgm:t>
        <a:bodyPr/>
        <a:lstStyle/>
        <a:p>
          <a:endParaRPr lang="de-DE"/>
        </a:p>
      </dgm:t>
    </dgm:pt>
    <dgm:pt modelId="{60E25505-D6F1-459E-BEA1-5724E92BD65B}" type="pres">
      <dgm:prSet presAssocID="{D10EBEE6-BB5A-4FE4-A445-7BC65D45421B}" presName="arrowAndChildren" presStyleCnt="0"/>
      <dgm:spPr/>
      <dgm:t>
        <a:bodyPr/>
        <a:lstStyle/>
        <a:p>
          <a:endParaRPr lang="de-DE"/>
        </a:p>
      </dgm:t>
    </dgm:pt>
    <dgm:pt modelId="{E405DCDE-C388-45CE-9EAB-1198D673CBAB}" type="pres">
      <dgm:prSet presAssocID="{D10EBEE6-BB5A-4FE4-A445-7BC65D45421B}" presName="parentTextArrow" presStyleLbl="node1" presStyleIdx="1" presStyleCnt="4"/>
      <dgm:spPr/>
      <dgm:t>
        <a:bodyPr/>
        <a:lstStyle/>
        <a:p>
          <a:endParaRPr lang="de-DE"/>
        </a:p>
      </dgm:t>
    </dgm:pt>
    <dgm:pt modelId="{B4E89D02-0CCC-49E8-B6F8-D3B8A36FD23C}" type="pres">
      <dgm:prSet presAssocID="{D10EBEE6-BB5A-4FE4-A445-7BC65D45421B}" presName="arrow" presStyleLbl="node1" presStyleIdx="2" presStyleCnt="4"/>
      <dgm:spPr/>
      <dgm:t>
        <a:bodyPr/>
        <a:lstStyle/>
        <a:p>
          <a:endParaRPr lang="de-DE"/>
        </a:p>
      </dgm:t>
    </dgm:pt>
    <dgm:pt modelId="{C6319CDB-4B1A-4122-8664-9E6DD2F5741C}" type="pres">
      <dgm:prSet presAssocID="{D10EBEE6-BB5A-4FE4-A445-7BC65D45421B}" presName="descendantArrow" presStyleCnt="0"/>
      <dgm:spPr/>
      <dgm:t>
        <a:bodyPr/>
        <a:lstStyle/>
        <a:p>
          <a:endParaRPr lang="de-DE"/>
        </a:p>
      </dgm:t>
    </dgm:pt>
    <dgm:pt modelId="{A597E0DE-3621-4C48-A25A-FED1DA77E526}" type="pres">
      <dgm:prSet presAssocID="{58BEC64D-28BE-4361-A7CF-514FF52B0AF5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51B2E53-47A2-4A9D-8646-A5587F1ED14B}" type="pres">
      <dgm:prSet presAssocID="{F40C0902-1A46-4048-9202-204B5006D5C3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FCA69BD-9455-4E91-B3F8-0968C9CB67F7}" type="pres">
      <dgm:prSet presAssocID="{CCCB6DCB-B9F7-4A05-BDAD-7A90EB000BBC}" presName="sp" presStyleCnt="0"/>
      <dgm:spPr/>
      <dgm:t>
        <a:bodyPr/>
        <a:lstStyle/>
        <a:p>
          <a:endParaRPr lang="de-DE"/>
        </a:p>
      </dgm:t>
    </dgm:pt>
    <dgm:pt modelId="{86F9B7F3-59A3-46CB-BA3C-B4BABE952DE4}" type="pres">
      <dgm:prSet presAssocID="{5D786908-3DBD-43EA-AFF7-85CC60C8CE7F}" presName="arrowAndChildren" presStyleCnt="0"/>
      <dgm:spPr/>
      <dgm:t>
        <a:bodyPr/>
        <a:lstStyle/>
        <a:p>
          <a:endParaRPr lang="de-DE"/>
        </a:p>
      </dgm:t>
    </dgm:pt>
    <dgm:pt modelId="{273CD783-E9EF-4190-962C-772D40246BA9}" type="pres">
      <dgm:prSet presAssocID="{5D786908-3DBD-43EA-AFF7-85CC60C8CE7F}" presName="parentTextArrow" presStyleLbl="node1" presStyleIdx="3" presStyleCnt="4"/>
      <dgm:spPr/>
      <dgm:t>
        <a:bodyPr/>
        <a:lstStyle/>
        <a:p>
          <a:endParaRPr lang="de-DE"/>
        </a:p>
      </dgm:t>
    </dgm:pt>
  </dgm:ptLst>
  <dgm:cxnLst>
    <dgm:cxn modelId="{ECB82C4F-F847-42C9-8688-3B98640CC847}" srcId="{B5626137-1A9F-46AD-9F0E-7D9A3502476C}" destId="{D10EBEE6-BB5A-4FE4-A445-7BC65D45421B}" srcOrd="1" destOrd="0" parTransId="{376C311A-ECA7-4611-8842-B0D963B8F242}" sibTransId="{C8754E32-34F9-44C5-8DB3-67AD19D8CDE3}"/>
    <dgm:cxn modelId="{E4AB24B6-5ABB-42E9-93D2-04DDFA0BEB2F}" srcId="{C074AFD7-BE8A-4B33-BD3C-BCDD072561F5}" destId="{60419653-6D04-45F2-AE83-FE6FA07C28CE}" srcOrd="1" destOrd="0" parTransId="{E4A1B83B-8AAD-4C99-B212-2F42407099F5}" sibTransId="{57FE36AD-E781-4CB6-B6F7-F346457F82DC}"/>
    <dgm:cxn modelId="{86CA7DE1-2F23-430D-95D5-A004B00F97AF}" srcId="{B5626137-1A9F-46AD-9F0E-7D9A3502476C}" destId="{C074AFD7-BE8A-4B33-BD3C-BCDD072561F5}" srcOrd="3" destOrd="0" parTransId="{4C951379-EEBE-49CF-BE93-4F6F036DC45A}" sibTransId="{559F4552-0FF1-4F4C-945D-25AACE30B344}"/>
    <dgm:cxn modelId="{AE6C16C9-F655-4F88-A805-7EC94244F42E}" type="presOf" srcId="{F40C0902-1A46-4048-9202-204B5006D5C3}" destId="{D51B2E53-47A2-4A9D-8646-A5587F1ED14B}" srcOrd="0" destOrd="0" presId="urn:microsoft.com/office/officeart/2005/8/layout/process4"/>
    <dgm:cxn modelId="{4072EDC9-2E82-4392-BE94-2F15EB63B4F5}" srcId="{D10EBEE6-BB5A-4FE4-A445-7BC65D45421B}" destId="{F40C0902-1A46-4048-9202-204B5006D5C3}" srcOrd="1" destOrd="0" parTransId="{67F02028-4CE8-47D6-BB04-53965B30F427}" sibTransId="{4C78BF99-ED29-4672-834B-90E4AF3B41E1}"/>
    <dgm:cxn modelId="{439586B4-6AC9-4161-AEA6-608F5B00BFD9}" type="presOf" srcId="{D10EBEE6-BB5A-4FE4-A445-7BC65D45421B}" destId="{B4E89D02-0CCC-49E8-B6F8-D3B8A36FD23C}" srcOrd="1" destOrd="0" presId="urn:microsoft.com/office/officeart/2005/8/layout/process4"/>
    <dgm:cxn modelId="{5D716048-ECF7-4DD6-8DDF-BFC04531BB7D}" type="presOf" srcId="{C074AFD7-BE8A-4B33-BD3C-BCDD072561F5}" destId="{29D102AC-B82E-4D4F-B04D-0F7E0057D6A8}" srcOrd="1" destOrd="0" presId="urn:microsoft.com/office/officeart/2005/8/layout/process4"/>
    <dgm:cxn modelId="{4AEA1899-04AF-4F19-B750-2FBA2E07C218}" srcId="{B5626137-1A9F-46AD-9F0E-7D9A3502476C}" destId="{5D786908-3DBD-43EA-AFF7-85CC60C8CE7F}" srcOrd="0" destOrd="0" parTransId="{4D4E0DD6-0F32-4803-8502-6C426AFE27B0}" sibTransId="{CCCB6DCB-B9F7-4A05-BDAD-7A90EB000BBC}"/>
    <dgm:cxn modelId="{C00909A5-098C-45A6-80B1-30E8A65F348F}" type="presOf" srcId="{C074AFD7-BE8A-4B33-BD3C-BCDD072561F5}" destId="{56F41BD9-16FA-4B4B-A865-6882944470E4}" srcOrd="0" destOrd="0" presId="urn:microsoft.com/office/officeart/2005/8/layout/process4"/>
    <dgm:cxn modelId="{5AED4742-F450-4D3E-A8FA-BCA27625D7D3}" type="presOf" srcId="{D10EBEE6-BB5A-4FE4-A445-7BC65D45421B}" destId="{E405DCDE-C388-45CE-9EAB-1198D673CBAB}" srcOrd="0" destOrd="0" presId="urn:microsoft.com/office/officeart/2005/8/layout/process4"/>
    <dgm:cxn modelId="{24DCB7E4-3DF2-4321-9826-E94E1E9D1D9F}" type="presOf" srcId="{5D786908-3DBD-43EA-AFF7-85CC60C8CE7F}" destId="{273CD783-E9EF-4190-962C-772D40246BA9}" srcOrd="0" destOrd="0" presId="urn:microsoft.com/office/officeart/2005/8/layout/process4"/>
    <dgm:cxn modelId="{1ADFB504-EF96-41F9-A406-C9AB8413AFF2}" type="presOf" srcId="{B5626137-1A9F-46AD-9F0E-7D9A3502476C}" destId="{0200D7E8-3AC0-4111-A0CB-7AC9913F8A7A}" srcOrd="0" destOrd="0" presId="urn:microsoft.com/office/officeart/2005/8/layout/process4"/>
    <dgm:cxn modelId="{2AB0BA1F-7D08-48AD-A9FC-4369D1BC6BDC}" type="presOf" srcId="{60419653-6D04-45F2-AE83-FE6FA07C28CE}" destId="{6480E383-8807-4389-9698-B7E705CD823E}" srcOrd="0" destOrd="0" presId="urn:microsoft.com/office/officeart/2005/8/layout/process4"/>
    <dgm:cxn modelId="{58D52905-D4CD-4974-ACB4-08BAF14F596C}" type="presOf" srcId="{7C6D89FB-513F-4FD4-BDEC-A99AA173FE85}" destId="{268A311A-E3C2-4B69-AEDA-08EE9224BD54}" srcOrd="0" destOrd="0" presId="urn:microsoft.com/office/officeart/2005/8/layout/process4"/>
    <dgm:cxn modelId="{316DD64A-2930-422E-BB73-2BF81D9D24BE}" type="presOf" srcId="{58BEC64D-28BE-4361-A7CF-514FF52B0AF5}" destId="{A597E0DE-3621-4C48-A25A-FED1DA77E526}" srcOrd="0" destOrd="0" presId="urn:microsoft.com/office/officeart/2005/8/layout/process4"/>
    <dgm:cxn modelId="{0C4C0966-3A65-409F-8AC4-E85BCFCB6DF6}" srcId="{B5626137-1A9F-46AD-9F0E-7D9A3502476C}" destId="{6678A30E-8B07-4254-85B5-CDA65E64FE52}" srcOrd="2" destOrd="0" parTransId="{5EC4E49F-1BA2-4BA8-AFEA-C03AEA91DCC8}" sibTransId="{2FB3F85E-AA76-414E-BCD9-B9C55D16DDCC}"/>
    <dgm:cxn modelId="{3878542D-0EF3-4FDF-A3B1-01C179B4E244}" type="presOf" srcId="{6678A30E-8B07-4254-85B5-CDA65E64FE52}" destId="{FB43AFB1-2A79-4DB6-82A1-04A7F1FA0F53}" srcOrd="0" destOrd="0" presId="urn:microsoft.com/office/officeart/2005/8/layout/process4"/>
    <dgm:cxn modelId="{84E9EF7C-1060-4313-B094-8E9A9E34147B}" srcId="{D10EBEE6-BB5A-4FE4-A445-7BC65D45421B}" destId="{58BEC64D-28BE-4361-A7CF-514FF52B0AF5}" srcOrd="0" destOrd="0" parTransId="{037431E8-5875-4865-BD3C-6D799EF58869}" sibTransId="{C2654FB7-6483-4616-A55B-D6FEAB8F31E4}"/>
    <dgm:cxn modelId="{A193DD6A-3BAA-4583-9E77-20AB5A6C6919}" srcId="{C074AFD7-BE8A-4B33-BD3C-BCDD072561F5}" destId="{7C6D89FB-513F-4FD4-BDEC-A99AA173FE85}" srcOrd="0" destOrd="0" parTransId="{D517ACE7-EC0E-435C-A853-DFBA5728FAD2}" sibTransId="{E40C940B-6C68-4351-ACFD-28E5048E83A0}"/>
    <dgm:cxn modelId="{72067D0A-D7AC-4072-B1E7-0E8BD2F15FD5}" type="presParOf" srcId="{0200D7E8-3AC0-4111-A0CB-7AC9913F8A7A}" destId="{609A66BE-9776-4C79-A911-B624EEF75D98}" srcOrd="0" destOrd="0" presId="urn:microsoft.com/office/officeart/2005/8/layout/process4"/>
    <dgm:cxn modelId="{634765D7-61F4-467C-AD2C-95F93F840501}" type="presParOf" srcId="{609A66BE-9776-4C79-A911-B624EEF75D98}" destId="{56F41BD9-16FA-4B4B-A865-6882944470E4}" srcOrd="0" destOrd="0" presId="urn:microsoft.com/office/officeart/2005/8/layout/process4"/>
    <dgm:cxn modelId="{579B407B-2EAE-429E-8AF2-8B06443BD52A}" type="presParOf" srcId="{609A66BE-9776-4C79-A911-B624EEF75D98}" destId="{29D102AC-B82E-4D4F-B04D-0F7E0057D6A8}" srcOrd="1" destOrd="0" presId="urn:microsoft.com/office/officeart/2005/8/layout/process4"/>
    <dgm:cxn modelId="{4C28F5FC-2ED3-4776-AC2C-B3B40C9191A6}" type="presParOf" srcId="{609A66BE-9776-4C79-A911-B624EEF75D98}" destId="{761C7E2F-B8F3-4A75-A84B-4105DC602C0C}" srcOrd="2" destOrd="0" presId="urn:microsoft.com/office/officeart/2005/8/layout/process4"/>
    <dgm:cxn modelId="{2B9C60E3-9D91-489D-A499-552F4CD8A785}" type="presParOf" srcId="{761C7E2F-B8F3-4A75-A84B-4105DC602C0C}" destId="{268A311A-E3C2-4B69-AEDA-08EE9224BD54}" srcOrd="0" destOrd="0" presId="urn:microsoft.com/office/officeart/2005/8/layout/process4"/>
    <dgm:cxn modelId="{BA3D813F-EF9D-4CDA-B940-8D0946367CCF}" type="presParOf" srcId="{761C7E2F-B8F3-4A75-A84B-4105DC602C0C}" destId="{6480E383-8807-4389-9698-B7E705CD823E}" srcOrd="1" destOrd="0" presId="urn:microsoft.com/office/officeart/2005/8/layout/process4"/>
    <dgm:cxn modelId="{CCC5D96E-3A00-422E-BE3F-33A9D1E60038}" type="presParOf" srcId="{0200D7E8-3AC0-4111-A0CB-7AC9913F8A7A}" destId="{EC623429-EF06-4251-BF1D-EEF429604BA1}" srcOrd="1" destOrd="0" presId="urn:microsoft.com/office/officeart/2005/8/layout/process4"/>
    <dgm:cxn modelId="{2D863587-CEBE-48FF-AEEF-C87144CD33C9}" type="presParOf" srcId="{0200D7E8-3AC0-4111-A0CB-7AC9913F8A7A}" destId="{3DC0A8AC-1D2D-409C-8696-F4A0A2F31DAC}" srcOrd="2" destOrd="0" presId="urn:microsoft.com/office/officeart/2005/8/layout/process4"/>
    <dgm:cxn modelId="{1127575F-1D4B-4E78-813D-0B0C2B2FB5E7}" type="presParOf" srcId="{3DC0A8AC-1D2D-409C-8696-F4A0A2F31DAC}" destId="{FB43AFB1-2A79-4DB6-82A1-04A7F1FA0F53}" srcOrd="0" destOrd="0" presId="urn:microsoft.com/office/officeart/2005/8/layout/process4"/>
    <dgm:cxn modelId="{2FAA5E86-CEDB-4841-A0FA-4380F41470B4}" type="presParOf" srcId="{0200D7E8-3AC0-4111-A0CB-7AC9913F8A7A}" destId="{C57A767F-952F-496C-8032-0F28E1236A9C}" srcOrd="3" destOrd="0" presId="urn:microsoft.com/office/officeart/2005/8/layout/process4"/>
    <dgm:cxn modelId="{597790A1-501F-455C-9A3C-1B692A0D9495}" type="presParOf" srcId="{0200D7E8-3AC0-4111-A0CB-7AC9913F8A7A}" destId="{60E25505-D6F1-459E-BEA1-5724E92BD65B}" srcOrd="4" destOrd="0" presId="urn:microsoft.com/office/officeart/2005/8/layout/process4"/>
    <dgm:cxn modelId="{D0EC1F35-C0C7-4ADB-BF61-5356E59806A3}" type="presParOf" srcId="{60E25505-D6F1-459E-BEA1-5724E92BD65B}" destId="{E405DCDE-C388-45CE-9EAB-1198D673CBAB}" srcOrd="0" destOrd="0" presId="urn:microsoft.com/office/officeart/2005/8/layout/process4"/>
    <dgm:cxn modelId="{7E1AD095-B9D8-4CFD-B761-208C46051CB8}" type="presParOf" srcId="{60E25505-D6F1-459E-BEA1-5724E92BD65B}" destId="{B4E89D02-0CCC-49E8-B6F8-D3B8A36FD23C}" srcOrd="1" destOrd="0" presId="urn:microsoft.com/office/officeart/2005/8/layout/process4"/>
    <dgm:cxn modelId="{78DD465D-C530-4017-BAD8-0339CD9C7B65}" type="presParOf" srcId="{60E25505-D6F1-459E-BEA1-5724E92BD65B}" destId="{C6319CDB-4B1A-4122-8664-9E6DD2F5741C}" srcOrd="2" destOrd="0" presId="urn:microsoft.com/office/officeart/2005/8/layout/process4"/>
    <dgm:cxn modelId="{27F9DE9E-56FC-428D-8514-F78F27B46647}" type="presParOf" srcId="{C6319CDB-4B1A-4122-8664-9E6DD2F5741C}" destId="{A597E0DE-3621-4C48-A25A-FED1DA77E526}" srcOrd="0" destOrd="0" presId="urn:microsoft.com/office/officeart/2005/8/layout/process4"/>
    <dgm:cxn modelId="{D8D5A926-931C-471E-98C0-BD448486F8D3}" type="presParOf" srcId="{C6319CDB-4B1A-4122-8664-9E6DD2F5741C}" destId="{D51B2E53-47A2-4A9D-8646-A5587F1ED14B}" srcOrd="1" destOrd="0" presId="urn:microsoft.com/office/officeart/2005/8/layout/process4"/>
    <dgm:cxn modelId="{905917F8-3A6C-436A-B454-12EF218838A5}" type="presParOf" srcId="{0200D7E8-3AC0-4111-A0CB-7AC9913F8A7A}" destId="{DFCA69BD-9455-4E91-B3F8-0968C9CB67F7}" srcOrd="5" destOrd="0" presId="urn:microsoft.com/office/officeart/2005/8/layout/process4"/>
    <dgm:cxn modelId="{E4919CF4-80C4-4F8D-AEED-B738CDF1F34D}" type="presParOf" srcId="{0200D7E8-3AC0-4111-A0CB-7AC9913F8A7A}" destId="{86F9B7F3-59A3-46CB-BA3C-B4BABE952DE4}" srcOrd="6" destOrd="0" presId="urn:microsoft.com/office/officeart/2005/8/layout/process4"/>
    <dgm:cxn modelId="{A2EDFA59-903C-481F-A580-42AC40FDDE56}" type="presParOf" srcId="{86F9B7F3-59A3-46CB-BA3C-B4BABE952DE4}" destId="{273CD783-E9EF-4190-962C-772D40246BA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93B44F-B389-424F-92AC-A4E8460F43B6}" type="doc">
      <dgm:prSet loTypeId="urn:microsoft.com/office/officeart/2005/8/layout/radial4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6CA50DD-17A0-4D65-BB87-7D0B7B3E3BB0}">
      <dgm:prSet phldrT="[Text]" custT="1"/>
      <dgm:spPr/>
      <dgm:t>
        <a:bodyPr/>
        <a:lstStyle/>
        <a:p>
          <a:r>
            <a:rPr lang="de-DE" sz="1600" b="1" smtClean="0"/>
            <a:t>Project Reposi-tory</a:t>
          </a:r>
          <a:endParaRPr lang="de-DE" sz="1600" b="1"/>
        </a:p>
      </dgm:t>
    </dgm:pt>
    <dgm:pt modelId="{1A5CB1BD-C3CF-4E1C-A293-7DADEA02CB97}" type="parTrans" cxnId="{BEC3BF2D-E382-4477-8EA5-4A32D749888E}">
      <dgm:prSet/>
      <dgm:spPr/>
      <dgm:t>
        <a:bodyPr/>
        <a:lstStyle/>
        <a:p>
          <a:endParaRPr lang="de-DE" sz="1600" b="1"/>
        </a:p>
      </dgm:t>
    </dgm:pt>
    <dgm:pt modelId="{78787F9D-603F-415B-BB39-0C0B1B674123}" type="sibTrans" cxnId="{BEC3BF2D-E382-4477-8EA5-4A32D749888E}">
      <dgm:prSet/>
      <dgm:spPr/>
      <dgm:t>
        <a:bodyPr/>
        <a:lstStyle/>
        <a:p>
          <a:endParaRPr lang="de-DE" sz="1600" b="1"/>
        </a:p>
      </dgm:t>
    </dgm:pt>
    <dgm:pt modelId="{0D461F20-A6AA-4CE4-97CF-82FE0C3FD3A5}">
      <dgm:prSet phldrT="[Text]" custT="1"/>
      <dgm:spPr/>
      <dgm:t>
        <a:bodyPr/>
        <a:lstStyle/>
        <a:p>
          <a:r>
            <a:rPr lang="de-DE" sz="1600" b="1" smtClean="0"/>
            <a:t>Java Editor</a:t>
          </a:r>
          <a:endParaRPr lang="de-DE" sz="1600" b="1"/>
        </a:p>
      </dgm:t>
    </dgm:pt>
    <dgm:pt modelId="{EAEC8F0D-F595-41A3-8672-A480A6184215}" type="parTrans" cxnId="{1E097DB7-5935-4435-999A-025F2A526591}">
      <dgm:prSet/>
      <dgm:spPr/>
      <dgm:t>
        <a:bodyPr/>
        <a:lstStyle/>
        <a:p>
          <a:endParaRPr lang="de-DE" sz="1600" b="1"/>
        </a:p>
      </dgm:t>
    </dgm:pt>
    <dgm:pt modelId="{AF452501-B110-4FE6-8C24-57CBDAE585EA}" type="sibTrans" cxnId="{1E097DB7-5935-4435-999A-025F2A526591}">
      <dgm:prSet/>
      <dgm:spPr/>
      <dgm:t>
        <a:bodyPr/>
        <a:lstStyle/>
        <a:p>
          <a:endParaRPr lang="de-DE" sz="1600" b="1"/>
        </a:p>
      </dgm:t>
    </dgm:pt>
    <dgm:pt modelId="{8F3A352E-F42E-421C-B58C-E7E7DE08225B}">
      <dgm:prSet phldrT="[Text]" custT="1"/>
      <dgm:spPr/>
      <dgm:t>
        <a:bodyPr/>
        <a:lstStyle/>
        <a:p>
          <a:r>
            <a:rPr lang="de-DE" sz="1600" b="1" smtClean="0"/>
            <a:t>UML Editors</a:t>
          </a:r>
          <a:endParaRPr lang="de-DE" sz="1600" b="1"/>
        </a:p>
      </dgm:t>
    </dgm:pt>
    <dgm:pt modelId="{CB3358F8-0A92-4B81-A7B3-16DEE880EDFC}" type="parTrans" cxnId="{3910A579-A2D1-4FD7-AB85-131C0B453C7C}">
      <dgm:prSet/>
      <dgm:spPr/>
      <dgm:t>
        <a:bodyPr/>
        <a:lstStyle/>
        <a:p>
          <a:endParaRPr lang="de-DE" sz="1600" b="1"/>
        </a:p>
      </dgm:t>
    </dgm:pt>
    <dgm:pt modelId="{E065A64B-A270-46AD-AD52-C91A20A7792B}" type="sibTrans" cxnId="{3910A579-A2D1-4FD7-AB85-131C0B453C7C}">
      <dgm:prSet/>
      <dgm:spPr/>
      <dgm:t>
        <a:bodyPr/>
        <a:lstStyle/>
        <a:p>
          <a:endParaRPr lang="de-DE" sz="1600" b="1"/>
        </a:p>
      </dgm:t>
    </dgm:pt>
    <dgm:pt modelId="{98E397F2-99F8-490A-B1D4-D3DEEAC11D7B}">
      <dgm:prSet phldrT="[Text]" custT="1"/>
      <dgm:spPr/>
      <dgm:t>
        <a:bodyPr/>
        <a:lstStyle/>
        <a:p>
          <a:r>
            <a:rPr lang="de-DE" sz="1600" b="1" smtClean="0"/>
            <a:t>Code Generators</a:t>
          </a:r>
          <a:endParaRPr lang="de-DE" sz="1600" b="1"/>
        </a:p>
      </dgm:t>
    </dgm:pt>
    <dgm:pt modelId="{9F97A27D-8F64-4760-AFAC-C74AA833DA30}" type="parTrans" cxnId="{5C76B29F-B858-4309-B9AE-F07CA92D908C}">
      <dgm:prSet/>
      <dgm:spPr/>
      <dgm:t>
        <a:bodyPr/>
        <a:lstStyle/>
        <a:p>
          <a:endParaRPr lang="de-DE" sz="1600" b="1"/>
        </a:p>
      </dgm:t>
    </dgm:pt>
    <dgm:pt modelId="{3AE64D68-D2DD-4E71-A44A-85BCF0E70C23}" type="sibTrans" cxnId="{5C76B29F-B858-4309-B9AE-F07CA92D908C}">
      <dgm:prSet/>
      <dgm:spPr/>
      <dgm:t>
        <a:bodyPr/>
        <a:lstStyle/>
        <a:p>
          <a:endParaRPr lang="de-DE" sz="1600" b="1"/>
        </a:p>
      </dgm:t>
    </dgm:pt>
    <dgm:pt modelId="{8B589B03-B30D-454C-8DE3-A1FBAC060AE9}">
      <dgm:prSet phldrT="[Text]" custT="1"/>
      <dgm:spPr/>
      <dgm:t>
        <a:bodyPr/>
        <a:lstStyle/>
        <a:p>
          <a:r>
            <a:rPr lang="de-DE" sz="1600" b="1" smtClean="0"/>
            <a:t>Design Analyser</a:t>
          </a:r>
          <a:endParaRPr lang="de-DE" sz="1600" b="1"/>
        </a:p>
      </dgm:t>
    </dgm:pt>
    <dgm:pt modelId="{94A3B119-81E3-4882-987F-E10CF27CD4BD}" type="parTrans" cxnId="{1CB69E29-F53F-4017-A691-53D2DB574CEC}">
      <dgm:prSet/>
      <dgm:spPr/>
      <dgm:t>
        <a:bodyPr/>
        <a:lstStyle/>
        <a:p>
          <a:endParaRPr lang="de-DE" sz="1600" b="1"/>
        </a:p>
      </dgm:t>
    </dgm:pt>
    <dgm:pt modelId="{CF9A5F02-1E87-4F44-AB23-E0AD12B865C8}" type="sibTrans" cxnId="{1CB69E29-F53F-4017-A691-53D2DB574CEC}">
      <dgm:prSet/>
      <dgm:spPr/>
      <dgm:t>
        <a:bodyPr/>
        <a:lstStyle/>
        <a:p>
          <a:endParaRPr lang="de-DE" sz="1600" b="1"/>
        </a:p>
      </dgm:t>
    </dgm:pt>
    <dgm:pt modelId="{617B2F45-A075-4219-B03E-997C7824E852}">
      <dgm:prSet phldrT="[Text]" custT="1"/>
      <dgm:spPr/>
      <dgm:t>
        <a:bodyPr/>
        <a:lstStyle/>
        <a:p>
          <a:r>
            <a:rPr lang="de-DE" sz="1600" b="1" smtClean="0"/>
            <a:t>Report Generator</a:t>
          </a:r>
          <a:endParaRPr lang="de-DE" sz="1600" b="1"/>
        </a:p>
      </dgm:t>
    </dgm:pt>
    <dgm:pt modelId="{39386CD5-8DF7-4761-BE9C-D0C6B4836337}" type="parTrans" cxnId="{03C459D7-9977-4A61-B6AB-99FB914FCBD1}">
      <dgm:prSet/>
      <dgm:spPr/>
      <dgm:t>
        <a:bodyPr/>
        <a:lstStyle/>
        <a:p>
          <a:endParaRPr lang="de-DE" sz="1600" b="1"/>
        </a:p>
      </dgm:t>
    </dgm:pt>
    <dgm:pt modelId="{D3A94844-6633-4969-A2C1-19680FEFDC01}" type="sibTrans" cxnId="{03C459D7-9977-4A61-B6AB-99FB914FCBD1}">
      <dgm:prSet/>
      <dgm:spPr/>
      <dgm:t>
        <a:bodyPr/>
        <a:lstStyle/>
        <a:p>
          <a:endParaRPr lang="de-DE" sz="1600" b="1"/>
        </a:p>
      </dgm:t>
    </dgm:pt>
    <dgm:pt modelId="{FA99EE5F-0E3B-458D-96FA-66F3CA072CD0}" type="pres">
      <dgm:prSet presAssocID="{EB93B44F-B389-424F-92AC-A4E8460F43B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C15B8C7B-844F-4C1A-9066-1A3CE0036451}" type="pres">
      <dgm:prSet presAssocID="{F6CA50DD-17A0-4D65-BB87-7D0B7B3E3BB0}" presName="centerShape" presStyleLbl="node0" presStyleIdx="0" presStyleCnt="1"/>
      <dgm:spPr/>
      <dgm:t>
        <a:bodyPr/>
        <a:lstStyle/>
        <a:p>
          <a:endParaRPr lang="de-DE"/>
        </a:p>
      </dgm:t>
    </dgm:pt>
    <dgm:pt modelId="{96B29E17-CCE0-44D8-94DF-DDC639B38879}" type="pres">
      <dgm:prSet presAssocID="{EAEC8F0D-F595-41A3-8672-A480A6184215}" presName="parTrans" presStyleLbl="bgSibTrans2D1" presStyleIdx="0" presStyleCnt="5"/>
      <dgm:spPr/>
      <dgm:t>
        <a:bodyPr/>
        <a:lstStyle/>
        <a:p>
          <a:endParaRPr lang="de-DE"/>
        </a:p>
      </dgm:t>
    </dgm:pt>
    <dgm:pt modelId="{5AA66D40-CF86-4225-A57C-E116719688EE}" type="pres">
      <dgm:prSet presAssocID="{0D461F20-A6AA-4CE4-97CF-82FE0C3FD3A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377DC7E-B433-40DD-87B9-8EEC14F9085B}" type="pres">
      <dgm:prSet presAssocID="{CB3358F8-0A92-4B81-A7B3-16DEE880EDFC}" presName="parTrans" presStyleLbl="bgSibTrans2D1" presStyleIdx="1" presStyleCnt="5"/>
      <dgm:spPr/>
      <dgm:t>
        <a:bodyPr/>
        <a:lstStyle/>
        <a:p>
          <a:endParaRPr lang="de-DE"/>
        </a:p>
      </dgm:t>
    </dgm:pt>
    <dgm:pt modelId="{C2CD55F5-17F7-4DA0-A75D-4D21E3057DC1}" type="pres">
      <dgm:prSet presAssocID="{8F3A352E-F42E-421C-B58C-E7E7DE08225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1D08BC8-347B-430B-8F30-179ECB146D2C}" type="pres">
      <dgm:prSet presAssocID="{9F97A27D-8F64-4760-AFAC-C74AA833DA30}" presName="parTrans" presStyleLbl="bgSibTrans2D1" presStyleIdx="2" presStyleCnt="5"/>
      <dgm:spPr/>
      <dgm:t>
        <a:bodyPr/>
        <a:lstStyle/>
        <a:p>
          <a:endParaRPr lang="de-DE"/>
        </a:p>
      </dgm:t>
    </dgm:pt>
    <dgm:pt modelId="{EFD8A789-665C-4797-963B-5A7F11066B58}" type="pres">
      <dgm:prSet presAssocID="{98E397F2-99F8-490A-B1D4-D3DEEAC11D7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F3329F2-0031-4C26-A390-575B43846CC0}" type="pres">
      <dgm:prSet presAssocID="{94A3B119-81E3-4882-987F-E10CF27CD4BD}" presName="parTrans" presStyleLbl="bgSibTrans2D1" presStyleIdx="3" presStyleCnt="5"/>
      <dgm:spPr/>
      <dgm:t>
        <a:bodyPr/>
        <a:lstStyle/>
        <a:p>
          <a:endParaRPr lang="de-DE"/>
        </a:p>
      </dgm:t>
    </dgm:pt>
    <dgm:pt modelId="{C143169C-664A-4F14-B74A-DA83B3C2FE32}" type="pres">
      <dgm:prSet presAssocID="{8B589B03-B30D-454C-8DE3-A1FBAC060AE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82D3728-AA12-4B9D-AD91-ADDB9D4CD993}" type="pres">
      <dgm:prSet presAssocID="{39386CD5-8DF7-4761-BE9C-D0C6B4836337}" presName="parTrans" presStyleLbl="bgSibTrans2D1" presStyleIdx="4" presStyleCnt="5"/>
      <dgm:spPr/>
      <dgm:t>
        <a:bodyPr/>
        <a:lstStyle/>
        <a:p>
          <a:endParaRPr lang="de-DE"/>
        </a:p>
      </dgm:t>
    </dgm:pt>
    <dgm:pt modelId="{C397E635-8C8F-415E-8E38-2C8E7B1A077B}" type="pres">
      <dgm:prSet presAssocID="{617B2F45-A075-4219-B03E-997C7824E85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BEC3BF2D-E382-4477-8EA5-4A32D749888E}" srcId="{EB93B44F-B389-424F-92AC-A4E8460F43B6}" destId="{F6CA50DD-17A0-4D65-BB87-7D0B7B3E3BB0}" srcOrd="0" destOrd="0" parTransId="{1A5CB1BD-C3CF-4E1C-A293-7DADEA02CB97}" sibTransId="{78787F9D-603F-415B-BB39-0C0B1B674123}"/>
    <dgm:cxn modelId="{B8672846-4C03-4F2F-91A7-88BD169B06A7}" type="presOf" srcId="{CB3358F8-0A92-4B81-A7B3-16DEE880EDFC}" destId="{E377DC7E-B433-40DD-87B9-8EEC14F9085B}" srcOrd="0" destOrd="0" presId="urn:microsoft.com/office/officeart/2005/8/layout/radial4"/>
    <dgm:cxn modelId="{5A8A9AE3-AD11-46DF-8C2F-283A2D02C6E9}" type="presOf" srcId="{9F97A27D-8F64-4760-AFAC-C74AA833DA30}" destId="{31D08BC8-347B-430B-8F30-179ECB146D2C}" srcOrd="0" destOrd="0" presId="urn:microsoft.com/office/officeart/2005/8/layout/radial4"/>
    <dgm:cxn modelId="{F68719FB-52AC-4864-B3E9-20D121CE9BD6}" type="presOf" srcId="{98E397F2-99F8-490A-B1D4-D3DEEAC11D7B}" destId="{EFD8A789-665C-4797-963B-5A7F11066B58}" srcOrd="0" destOrd="0" presId="urn:microsoft.com/office/officeart/2005/8/layout/radial4"/>
    <dgm:cxn modelId="{03C459D7-9977-4A61-B6AB-99FB914FCBD1}" srcId="{F6CA50DD-17A0-4D65-BB87-7D0B7B3E3BB0}" destId="{617B2F45-A075-4219-B03E-997C7824E852}" srcOrd="4" destOrd="0" parTransId="{39386CD5-8DF7-4761-BE9C-D0C6B4836337}" sibTransId="{D3A94844-6633-4969-A2C1-19680FEFDC01}"/>
    <dgm:cxn modelId="{E294C783-0E2D-49BB-96EC-E5F3CAC52739}" type="presOf" srcId="{EAEC8F0D-F595-41A3-8672-A480A6184215}" destId="{96B29E17-CCE0-44D8-94DF-DDC639B38879}" srcOrd="0" destOrd="0" presId="urn:microsoft.com/office/officeart/2005/8/layout/radial4"/>
    <dgm:cxn modelId="{1E097DB7-5935-4435-999A-025F2A526591}" srcId="{F6CA50DD-17A0-4D65-BB87-7D0B7B3E3BB0}" destId="{0D461F20-A6AA-4CE4-97CF-82FE0C3FD3A5}" srcOrd="0" destOrd="0" parTransId="{EAEC8F0D-F595-41A3-8672-A480A6184215}" sibTransId="{AF452501-B110-4FE6-8C24-57CBDAE585EA}"/>
    <dgm:cxn modelId="{47D917E0-C9BE-48D4-B018-1C02DD2F2A50}" type="presOf" srcId="{39386CD5-8DF7-4761-BE9C-D0C6B4836337}" destId="{C82D3728-AA12-4B9D-AD91-ADDB9D4CD993}" srcOrd="0" destOrd="0" presId="urn:microsoft.com/office/officeart/2005/8/layout/radial4"/>
    <dgm:cxn modelId="{E9FC7E1C-496D-4349-84D5-AA0DF979B740}" type="presOf" srcId="{94A3B119-81E3-4882-987F-E10CF27CD4BD}" destId="{4F3329F2-0031-4C26-A390-575B43846CC0}" srcOrd="0" destOrd="0" presId="urn:microsoft.com/office/officeart/2005/8/layout/radial4"/>
    <dgm:cxn modelId="{DCF44617-5887-4629-83E0-F4BAAE969C3B}" type="presOf" srcId="{0D461F20-A6AA-4CE4-97CF-82FE0C3FD3A5}" destId="{5AA66D40-CF86-4225-A57C-E116719688EE}" srcOrd="0" destOrd="0" presId="urn:microsoft.com/office/officeart/2005/8/layout/radial4"/>
    <dgm:cxn modelId="{B8C9CC98-5162-4488-9AE0-F49DD49367C0}" type="presOf" srcId="{F6CA50DD-17A0-4D65-BB87-7D0B7B3E3BB0}" destId="{C15B8C7B-844F-4C1A-9066-1A3CE0036451}" srcOrd="0" destOrd="0" presId="urn:microsoft.com/office/officeart/2005/8/layout/radial4"/>
    <dgm:cxn modelId="{7E83D949-C9BB-4D51-88BF-BF085D0B7B49}" type="presOf" srcId="{617B2F45-A075-4219-B03E-997C7824E852}" destId="{C397E635-8C8F-415E-8E38-2C8E7B1A077B}" srcOrd="0" destOrd="0" presId="urn:microsoft.com/office/officeart/2005/8/layout/radial4"/>
    <dgm:cxn modelId="{09A042DB-162A-49A6-9BD6-537A5D46EE7D}" type="presOf" srcId="{8F3A352E-F42E-421C-B58C-E7E7DE08225B}" destId="{C2CD55F5-17F7-4DA0-A75D-4D21E3057DC1}" srcOrd="0" destOrd="0" presId="urn:microsoft.com/office/officeart/2005/8/layout/radial4"/>
    <dgm:cxn modelId="{12E0D678-F3D9-4E3E-B872-BB8CC01EC547}" type="presOf" srcId="{8B589B03-B30D-454C-8DE3-A1FBAC060AE9}" destId="{C143169C-664A-4F14-B74A-DA83B3C2FE32}" srcOrd="0" destOrd="0" presId="urn:microsoft.com/office/officeart/2005/8/layout/radial4"/>
    <dgm:cxn modelId="{5C76B29F-B858-4309-B9AE-F07CA92D908C}" srcId="{F6CA50DD-17A0-4D65-BB87-7D0B7B3E3BB0}" destId="{98E397F2-99F8-490A-B1D4-D3DEEAC11D7B}" srcOrd="2" destOrd="0" parTransId="{9F97A27D-8F64-4760-AFAC-C74AA833DA30}" sibTransId="{3AE64D68-D2DD-4E71-A44A-85BCF0E70C23}"/>
    <dgm:cxn modelId="{3910A579-A2D1-4FD7-AB85-131C0B453C7C}" srcId="{F6CA50DD-17A0-4D65-BB87-7D0B7B3E3BB0}" destId="{8F3A352E-F42E-421C-B58C-E7E7DE08225B}" srcOrd="1" destOrd="0" parTransId="{CB3358F8-0A92-4B81-A7B3-16DEE880EDFC}" sibTransId="{E065A64B-A270-46AD-AD52-C91A20A7792B}"/>
    <dgm:cxn modelId="{B8AAE558-A590-4917-B1CA-CEB0CC176465}" type="presOf" srcId="{EB93B44F-B389-424F-92AC-A4E8460F43B6}" destId="{FA99EE5F-0E3B-458D-96FA-66F3CA072CD0}" srcOrd="0" destOrd="0" presId="urn:microsoft.com/office/officeart/2005/8/layout/radial4"/>
    <dgm:cxn modelId="{1CB69E29-F53F-4017-A691-53D2DB574CEC}" srcId="{F6CA50DD-17A0-4D65-BB87-7D0B7B3E3BB0}" destId="{8B589B03-B30D-454C-8DE3-A1FBAC060AE9}" srcOrd="3" destOrd="0" parTransId="{94A3B119-81E3-4882-987F-E10CF27CD4BD}" sibTransId="{CF9A5F02-1E87-4F44-AB23-E0AD12B865C8}"/>
    <dgm:cxn modelId="{23793192-6A5D-4205-9713-2C3226A83040}" type="presParOf" srcId="{FA99EE5F-0E3B-458D-96FA-66F3CA072CD0}" destId="{C15B8C7B-844F-4C1A-9066-1A3CE0036451}" srcOrd="0" destOrd="0" presId="urn:microsoft.com/office/officeart/2005/8/layout/radial4"/>
    <dgm:cxn modelId="{1857F96C-95CA-4E54-AE8A-CA293E27B7E3}" type="presParOf" srcId="{FA99EE5F-0E3B-458D-96FA-66F3CA072CD0}" destId="{96B29E17-CCE0-44D8-94DF-DDC639B38879}" srcOrd="1" destOrd="0" presId="urn:microsoft.com/office/officeart/2005/8/layout/radial4"/>
    <dgm:cxn modelId="{BDC8B49F-0584-406C-A91E-E12242C000BA}" type="presParOf" srcId="{FA99EE5F-0E3B-458D-96FA-66F3CA072CD0}" destId="{5AA66D40-CF86-4225-A57C-E116719688EE}" srcOrd="2" destOrd="0" presId="urn:microsoft.com/office/officeart/2005/8/layout/radial4"/>
    <dgm:cxn modelId="{FF32D37D-60EA-4D91-9879-42E47FA20B27}" type="presParOf" srcId="{FA99EE5F-0E3B-458D-96FA-66F3CA072CD0}" destId="{E377DC7E-B433-40DD-87B9-8EEC14F9085B}" srcOrd="3" destOrd="0" presId="urn:microsoft.com/office/officeart/2005/8/layout/radial4"/>
    <dgm:cxn modelId="{8991C275-2D62-4FD5-9D2C-9836FD5DE1ED}" type="presParOf" srcId="{FA99EE5F-0E3B-458D-96FA-66F3CA072CD0}" destId="{C2CD55F5-17F7-4DA0-A75D-4D21E3057DC1}" srcOrd="4" destOrd="0" presId="urn:microsoft.com/office/officeart/2005/8/layout/radial4"/>
    <dgm:cxn modelId="{77BCF2FC-27EC-45DE-AA58-7FC6FECF14A5}" type="presParOf" srcId="{FA99EE5F-0E3B-458D-96FA-66F3CA072CD0}" destId="{31D08BC8-347B-430B-8F30-179ECB146D2C}" srcOrd="5" destOrd="0" presId="urn:microsoft.com/office/officeart/2005/8/layout/radial4"/>
    <dgm:cxn modelId="{E6C3C112-C5E7-49EB-A36C-E138530F8D03}" type="presParOf" srcId="{FA99EE5F-0E3B-458D-96FA-66F3CA072CD0}" destId="{EFD8A789-665C-4797-963B-5A7F11066B58}" srcOrd="6" destOrd="0" presId="urn:microsoft.com/office/officeart/2005/8/layout/radial4"/>
    <dgm:cxn modelId="{A5670C94-3D62-4B83-B3AF-2946B8278349}" type="presParOf" srcId="{FA99EE5F-0E3B-458D-96FA-66F3CA072CD0}" destId="{4F3329F2-0031-4C26-A390-575B43846CC0}" srcOrd="7" destOrd="0" presId="urn:microsoft.com/office/officeart/2005/8/layout/radial4"/>
    <dgm:cxn modelId="{DC44EB5E-4245-4BA8-8720-5BA60E651624}" type="presParOf" srcId="{FA99EE5F-0E3B-458D-96FA-66F3CA072CD0}" destId="{C143169C-664A-4F14-B74A-DA83B3C2FE32}" srcOrd="8" destOrd="0" presId="urn:microsoft.com/office/officeart/2005/8/layout/radial4"/>
    <dgm:cxn modelId="{415520E2-B71F-4E12-82FA-531C765B434C}" type="presParOf" srcId="{FA99EE5F-0E3B-458D-96FA-66F3CA072CD0}" destId="{C82D3728-AA12-4B9D-AD91-ADDB9D4CD993}" srcOrd="9" destOrd="0" presId="urn:microsoft.com/office/officeart/2005/8/layout/radial4"/>
    <dgm:cxn modelId="{A9CD2462-E62F-4424-931D-75479FB197FA}" type="presParOf" srcId="{FA99EE5F-0E3B-458D-96FA-66F3CA072CD0}" destId="{C397E635-8C8F-415E-8E38-2C8E7B1A077B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CE0EC2-F83A-4D0E-9151-9F82597C70B2}">
      <dsp:nvSpPr>
        <dsp:cNvPr id="0" name=""/>
        <dsp:cNvSpPr/>
      </dsp:nvSpPr>
      <dsp:spPr>
        <a:xfrm rot="18000000">
          <a:off x="2461" y="2332109"/>
          <a:ext cx="1233785" cy="801960"/>
        </a:xfrm>
        <a:prstGeom prst="round2Same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2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33020" rIns="9906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smtClean="0"/>
            <a:t>Platz 1</a:t>
          </a:r>
          <a:endParaRPr lang="de-DE" sz="2600" kern="1200"/>
        </a:p>
      </dsp:txBody>
      <dsp:txXfrm>
        <a:off x="58561" y="2361470"/>
        <a:ext cx="1155489" cy="762812"/>
      </dsp:txXfrm>
    </dsp:sp>
    <dsp:sp modelId="{47CB727B-4B4D-4E02-85CE-CA92D6BD7F7B}">
      <dsp:nvSpPr>
        <dsp:cNvPr id="0" name=""/>
        <dsp:cNvSpPr/>
      </dsp:nvSpPr>
      <dsp:spPr>
        <a:xfrm rot="19800000">
          <a:off x="1028928" y="1305643"/>
          <a:ext cx="1233785" cy="801960"/>
        </a:xfrm>
        <a:prstGeom prst="round2Same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2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33020" rIns="9906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smtClean="0"/>
            <a:t>Platz 2</a:t>
          </a:r>
          <a:endParaRPr lang="de-DE" sz="2600" kern="1200"/>
        </a:p>
      </dsp:txBody>
      <dsp:txXfrm>
        <a:off x="1077863" y="1342169"/>
        <a:ext cx="1155489" cy="762812"/>
      </dsp:txXfrm>
    </dsp:sp>
    <dsp:sp modelId="{B74C578B-AD3A-47B4-AE4D-677118FC5553}">
      <dsp:nvSpPr>
        <dsp:cNvPr id="0" name=""/>
        <dsp:cNvSpPr/>
      </dsp:nvSpPr>
      <dsp:spPr>
        <a:xfrm>
          <a:off x="2431107" y="929930"/>
          <a:ext cx="1233785" cy="801960"/>
        </a:xfrm>
        <a:prstGeom prst="round2Same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2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33020" rIns="9906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smtClean="0"/>
            <a:t>Platz 3</a:t>
          </a:r>
          <a:endParaRPr lang="de-DE" sz="2600" kern="1200"/>
        </a:p>
      </dsp:txBody>
      <dsp:txXfrm>
        <a:off x="2470255" y="969078"/>
        <a:ext cx="1155489" cy="762812"/>
      </dsp:txXfrm>
    </dsp:sp>
    <dsp:sp modelId="{F294AAB6-057C-4BC4-99CE-BDD7B278858F}">
      <dsp:nvSpPr>
        <dsp:cNvPr id="0" name=""/>
        <dsp:cNvSpPr/>
      </dsp:nvSpPr>
      <dsp:spPr>
        <a:xfrm rot="1800000">
          <a:off x="3833286" y="1305643"/>
          <a:ext cx="1233785" cy="801960"/>
        </a:xfrm>
        <a:prstGeom prst="round2Same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2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33020" rIns="9906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smtClean="0"/>
            <a:t>Platz 4</a:t>
          </a:r>
          <a:endParaRPr lang="de-DE" sz="2600" kern="1200"/>
        </a:p>
      </dsp:txBody>
      <dsp:txXfrm>
        <a:off x="3862647" y="1342169"/>
        <a:ext cx="1155489" cy="762812"/>
      </dsp:txXfrm>
    </dsp:sp>
    <dsp:sp modelId="{08DD6488-B9AD-403C-885C-2743B7B70115}">
      <dsp:nvSpPr>
        <dsp:cNvPr id="0" name=""/>
        <dsp:cNvSpPr/>
      </dsp:nvSpPr>
      <dsp:spPr>
        <a:xfrm rot="3600000">
          <a:off x="4859752" y="2332109"/>
          <a:ext cx="1233785" cy="801960"/>
        </a:xfrm>
        <a:prstGeom prst="round2Same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2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33020" rIns="9906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smtClean="0"/>
            <a:t>Platz 5</a:t>
          </a:r>
          <a:endParaRPr lang="de-DE" sz="2600" kern="1200"/>
        </a:p>
      </dsp:txBody>
      <dsp:txXfrm>
        <a:off x="4881948" y="2361470"/>
        <a:ext cx="1155489" cy="7628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D102AC-B82E-4D4F-B04D-0F7E0057D6A8}">
      <dsp:nvSpPr>
        <dsp:cNvPr id="0" name=""/>
        <dsp:cNvSpPr/>
      </dsp:nvSpPr>
      <dsp:spPr>
        <a:xfrm>
          <a:off x="0" y="3333360"/>
          <a:ext cx="6096000" cy="7292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System Support</a:t>
          </a:r>
          <a:endParaRPr lang="de-DE" sz="1600" b="1" kern="1200"/>
        </a:p>
      </dsp:txBody>
      <dsp:txXfrm>
        <a:off x="0" y="3333360"/>
        <a:ext cx="6096000" cy="393799"/>
      </dsp:txXfrm>
    </dsp:sp>
    <dsp:sp modelId="{268A311A-E3C2-4B69-AEDA-08EE9224BD54}">
      <dsp:nvSpPr>
        <dsp:cNvPr id="0" name=""/>
        <dsp:cNvSpPr/>
      </dsp:nvSpPr>
      <dsp:spPr>
        <a:xfrm>
          <a:off x="0" y="3712574"/>
          <a:ext cx="3047999" cy="33545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OS</a:t>
          </a:r>
          <a:endParaRPr lang="de-DE" sz="1600" b="1" kern="1200"/>
        </a:p>
      </dsp:txBody>
      <dsp:txXfrm>
        <a:off x="0" y="3712574"/>
        <a:ext cx="3047999" cy="335458"/>
      </dsp:txXfrm>
    </dsp:sp>
    <dsp:sp modelId="{6480E383-8807-4389-9698-B7E705CD823E}">
      <dsp:nvSpPr>
        <dsp:cNvPr id="0" name=""/>
        <dsp:cNvSpPr/>
      </dsp:nvSpPr>
      <dsp:spPr>
        <a:xfrm>
          <a:off x="3048000" y="3712574"/>
          <a:ext cx="3047999" cy="33545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Database</a:t>
          </a:r>
          <a:endParaRPr lang="de-DE" sz="1600" b="1" kern="1200"/>
        </a:p>
      </dsp:txBody>
      <dsp:txXfrm>
        <a:off x="3048000" y="3712574"/>
        <a:ext cx="3047999" cy="335458"/>
      </dsp:txXfrm>
    </dsp:sp>
    <dsp:sp modelId="{FB43AFB1-2A79-4DB6-82A1-04A7F1FA0F53}">
      <dsp:nvSpPr>
        <dsp:cNvPr id="0" name=""/>
        <dsp:cNvSpPr/>
      </dsp:nvSpPr>
      <dsp:spPr>
        <a:xfrm rot="10800000">
          <a:off x="0" y="2222700"/>
          <a:ext cx="6096000" cy="1121598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Business Logic / Application Functionality</a:t>
          </a:r>
          <a:endParaRPr lang="de-DE" sz="1600" b="1" kern="1200"/>
        </a:p>
      </dsp:txBody>
      <dsp:txXfrm rot="10800000">
        <a:off x="0" y="2222700"/>
        <a:ext cx="6096000" cy="728781"/>
      </dsp:txXfrm>
    </dsp:sp>
    <dsp:sp modelId="{B4E89D02-0CCC-49E8-B6F8-D3B8A36FD23C}">
      <dsp:nvSpPr>
        <dsp:cNvPr id="0" name=""/>
        <dsp:cNvSpPr/>
      </dsp:nvSpPr>
      <dsp:spPr>
        <a:xfrm rot="10800000">
          <a:off x="0" y="1112041"/>
          <a:ext cx="6096000" cy="1121598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User Management</a:t>
          </a:r>
          <a:endParaRPr lang="de-DE" sz="1600" b="1" kern="1200"/>
        </a:p>
      </dsp:txBody>
      <dsp:txXfrm rot="-10800000">
        <a:off x="0" y="1112041"/>
        <a:ext cx="6096000" cy="393681"/>
      </dsp:txXfrm>
    </dsp:sp>
    <dsp:sp modelId="{A597E0DE-3621-4C48-A25A-FED1DA77E526}">
      <dsp:nvSpPr>
        <dsp:cNvPr id="0" name=""/>
        <dsp:cNvSpPr/>
      </dsp:nvSpPr>
      <dsp:spPr>
        <a:xfrm>
          <a:off x="0" y="1505722"/>
          <a:ext cx="3047999" cy="3353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Authentication</a:t>
          </a:r>
          <a:endParaRPr lang="de-DE" sz="1600" b="1" kern="1200"/>
        </a:p>
      </dsp:txBody>
      <dsp:txXfrm>
        <a:off x="0" y="1505722"/>
        <a:ext cx="3047999" cy="335357"/>
      </dsp:txXfrm>
    </dsp:sp>
    <dsp:sp modelId="{D51B2E53-47A2-4A9D-8646-A5587F1ED14B}">
      <dsp:nvSpPr>
        <dsp:cNvPr id="0" name=""/>
        <dsp:cNvSpPr/>
      </dsp:nvSpPr>
      <dsp:spPr>
        <a:xfrm>
          <a:off x="3048000" y="1505722"/>
          <a:ext cx="3047999" cy="3353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Authorization</a:t>
          </a:r>
          <a:endParaRPr lang="de-DE" sz="1600" b="1" kern="1200"/>
        </a:p>
      </dsp:txBody>
      <dsp:txXfrm>
        <a:off x="3048000" y="1505722"/>
        <a:ext cx="3047999" cy="335357"/>
      </dsp:txXfrm>
    </dsp:sp>
    <dsp:sp modelId="{273CD783-E9EF-4190-962C-772D40246BA9}">
      <dsp:nvSpPr>
        <dsp:cNvPr id="0" name=""/>
        <dsp:cNvSpPr/>
      </dsp:nvSpPr>
      <dsp:spPr>
        <a:xfrm rot="10800000">
          <a:off x="0" y="1381"/>
          <a:ext cx="6096000" cy="1121598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User Interface</a:t>
          </a:r>
          <a:endParaRPr lang="de-DE" sz="1600" b="1" kern="1200"/>
        </a:p>
      </dsp:txBody>
      <dsp:txXfrm rot="10800000">
        <a:off x="0" y="1381"/>
        <a:ext cx="6096000" cy="7287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5B8C7B-844F-4C1A-9066-1A3CE0036451}">
      <dsp:nvSpPr>
        <dsp:cNvPr id="0" name=""/>
        <dsp:cNvSpPr/>
      </dsp:nvSpPr>
      <dsp:spPr>
        <a:xfrm>
          <a:off x="2040920" y="2046048"/>
          <a:ext cx="1414431" cy="141443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Project Reposi-tory</a:t>
          </a:r>
          <a:endParaRPr lang="de-DE" sz="1600" b="1" kern="1200"/>
        </a:p>
      </dsp:txBody>
      <dsp:txXfrm>
        <a:off x="2248059" y="2253187"/>
        <a:ext cx="1000153" cy="1000153"/>
      </dsp:txXfrm>
    </dsp:sp>
    <dsp:sp modelId="{96B29E17-CCE0-44D8-94DF-DDC639B38879}">
      <dsp:nvSpPr>
        <dsp:cNvPr id="0" name=""/>
        <dsp:cNvSpPr/>
      </dsp:nvSpPr>
      <dsp:spPr>
        <a:xfrm rot="10800000">
          <a:off x="672275" y="2551707"/>
          <a:ext cx="1293369" cy="40311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tint val="60000"/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tint val="60000"/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AA66D40-CF86-4225-A57C-E116719688EE}">
      <dsp:nvSpPr>
        <dsp:cNvPr id="0" name=""/>
        <dsp:cNvSpPr/>
      </dsp:nvSpPr>
      <dsp:spPr>
        <a:xfrm>
          <a:off x="420" y="2215780"/>
          <a:ext cx="1343709" cy="10749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Java Editor</a:t>
          </a:r>
          <a:endParaRPr lang="de-DE" sz="1600" b="1" kern="1200"/>
        </a:p>
      </dsp:txBody>
      <dsp:txXfrm>
        <a:off x="31905" y="2247265"/>
        <a:ext cx="1280739" cy="1011997"/>
      </dsp:txXfrm>
    </dsp:sp>
    <dsp:sp modelId="{E377DC7E-B433-40DD-87B9-8EEC14F9085B}">
      <dsp:nvSpPr>
        <dsp:cNvPr id="0" name=""/>
        <dsp:cNvSpPr/>
      </dsp:nvSpPr>
      <dsp:spPr>
        <a:xfrm rot="13500000">
          <a:off x="1090871" y="1541128"/>
          <a:ext cx="1293369" cy="40311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tint val="60000"/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tint val="60000"/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2CD55F5-17F7-4DA0-A75D-4D21E3057DC1}">
      <dsp:nvSpPr>
        <dsp:cNvPr id="0" name=""/>
        <dsp:cNvSpPr/>
      </dsp:nvSpPr>
      <dsp:spPr>
        <a:xfrm>
          <a:off x="608426" y="747925"/>
          <a:ext cx="1343709" cy="10749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UML Editors</a:t>
          </a:r>
          <a:endParaRPr lang="de-DE" sz="1600" b="1" kern="1200"/>
        </a:p>
      </dsp:txBody>
      <dsp:txXfrm>
        <a:off x="639911" y="779410"/>
        <a:ext cx="1280739" cy="1011997"/>
      </dsp:txXfrm>
    </dsp:sp>
    <dsp:sp modelId="{31D08BC8-347B-430B-8F30-179ECB146D2C}">
      <dsp:nvSpPr>
        <dsp:cNvPr id="0" name=""/>
        <dsp:cNvSpPr/>
      </dsp:nvSpPr>
      <dsp:spPr>
        <a:xfrm rot="16200000">
          <a:off x="2101451" y="1122532"/>
          <a:ext cx="1293369" cy="40311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tint val="60000"/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tint val="60000"/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FD8A789-665C-4797-963B-5A7F11066B58}">
      <dsp:nvSpPr>
        <dsp:cNvPr id="0" name=""/>
        <dsp:cNvSpPr/>
      </dsp:nvSpPr>
      <dsp:spPr>
        <a:xfrm>
          <a:off x="2076281" y="139920"/>
          <a:ext cx="1343709" cy="10749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Code Generators</a:t>
          </a:r>
          <a:endParaRPr lang="de-DE" sz="1600" b="1" kern="1200"/>
        </a:p>
      </dsp:txBody>
      <dsp:txXfrm>
        <a:off x="2107766" y="171405"/>
        <a:ext cx="1280739" cy="1011997"/>
      </dsp:txXfrm>
    </dsp:sp>
    <dsp:sp modelId="{4F3329F2-0031-4C26-A390-575B43846CC0}">
      <dsp:nvSpPr>
        <dsp:cNvPr id="0" name=""/>
        <dsp:cNvSpPr/>
      </dsp:nvSpPr>
      <dsp:spPr>
        <a:xfrm rot="18900000">
          <a:off x="3112031" y="1541128"/>
          <a:ext cx="1293369" cy="40311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tint val="60000"/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tint val="60000"/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143169C-664A-4F14-B74A-DA83B3C2FE32}">
      <dsp:nvSpPr>
        <dsp:cNvPr id="0" name=""/>
        <dsp:cNvSpPr/>
      </dsp:nvSpPr>
      <dsp:spPr>
        <a:xfrm>
          <a:off x="3544136" y="747925"/>
          <a:ext cx="1343709" cy="10749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Design Analyser</a:t>
          </a:r>
          <a:endParaRPr lang="de-DE" sz="1600" b="1" kern="1200"/>
        </a:p>
      </dsp:txBody>
      <dsp:txXfrm>
        <a:off x="3575621" y="779410"/>
        <a:ext cx="1280739" cy="1011997"/>
      </dsp:txXfrm>
    </dsp:sp>
    <dsp:sp modelId="{C82D3728-AA12-4B9D-AD91-ADDB9D4CD993}">
      <dsp:nvSpPr>
        <dsp:cNvPr id="0" name=""/>
        <dsp:cNvSpPr/>
      </dsp:nvSpPr>
      <dsp:spPr>
        <a:xfrm>
          <a:off x="3530627" y="2551707"/>
          <a:ext cx="1293369" cy="40311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tint val="60000"/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tint val="60000"/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397E635-8C8F-415E-8E38-2C8E7B1A077B}">
      <dsp:nvSpPr>
        <dsp:cNvPr id="0" name=""/>
        <dsp:cNvSpPr/>
      </dsp:nvSpPr>
      <dsp:spPr>
        <a:xfrm>
          <a:off x="4152141" y="2215780"/>
          <a:ext cx="1343709" cy="10749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  <a:gs pos="47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58500">
              <a:schemeClr val="accent1">
                <a:hueOff val="0"/>
                <a:satOff val="0"/>
                <a:lumOff val="0"/>
                <a:alphaOff val="0"/>
                <a:tint val="53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atMod val="110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smtClean="0"/>
            <a:t>Report Generator</a:t>
          </a:r>
          <a:endParaRPr lang="de-DE" sz="1600" b="1" kern="1200"/>
        </a:p>
      </dsp:txBody>
      <dsp:txXfrm>
        <a:off x="4183626" y="2247265"/>
        <a:ext cx="1280739" cy="10119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TabbedArc+Icon">
  <dgm:title val="Bogen im Registerkartenformat"/>
  <dgm:desc val="Hiermit zeigen Sie eine Reihe verwandter Elemente an, die einen Bogen über einen gemeinsamen Bereich bilden. Am besten für kleine Textmengen geeignet."/>
  <dgm:catLst>
    <dgm:cat type="relationship" pri="20500"/>
    <dgm:cat type="officeonline" pri="4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1">
        <dgm:alg type="cycle"/>
      </dgm:if>
      <dgm:else name="Name3">
        <dgm:choose name="Name4">
          <dgm:if name="Name5" axis="ch" ptType="node" func="cnt" op="lte" val="3">
            <dgm:choose name="Name6">
              <dgm:if name="Name7" func="var" arg="dir" op="equ" val="norm">
                <dgm:alg type="cycle">
                  <dgm:param type="stAng" val="-40"/>
                  <dgm:param type="spanAng" val="80"/>
                  <dgm:param type="rotPath" val="alongPath"/>
                </dgm:alg>
              </dgm:if>
              <dgm:else name="Name8">
                <dgm:alg type="cycle">
                  <dgm:param type="stAng" val="40"/>
                  <dgm:param type="spanAng" val="-80"/>
                  <dgm:param type="rotPath" val="alongPath"/>
                </dgm:alg>
              </dgm:else>
            </dgm:choose>
          </dgm:if>
          <dgm:else name="Name9">
            <dgm:choose name="Name10">
              <dgm:if name="Name11" func="var" arg="dir" op="equ" val="norm">
                <dgm:alg type="cycle">
                  <dgm:param type="stAng" val="-60"/>
                  <dgm:param type="spanAng" val="120"/>
                  <dgm:param type="rotPath" val="alongPath"/>
                </dgm:alg>
              </dgm:if>
              <dgm:else name="Name12">
                <dgm:alg type="cycle">
                  <dgm:param type="stAng" val="60"/>
                  <dgm:param type="spanAng" val="-120"/>
                  <dgm:param type="rotPath" val="alongPath"/>
                </dgm:alg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hoose name="Name13">
      <dgm:if name="Name14" axis="ch" ptType="node" func="cnt" op="equ" val="2">
        <dgm:constrLst>
          <dgm:constr type="w" for="ch" ptType="node" refType="w"/>
          <dgm:constr type="primFontSz" for="ch" ptType="node" op="equ" val="65"/>
          <dgm:constr type="sibSp" refType="w" fact="0.22"/>
        </dgm:constrLst>
      </dgm:if>
      <dgm:else name="Name15">
        <dgm:constrLst>
          <dgm:constr type="w" for="ch" ptType="node" refType="w"/>
          <dgm:constr type="primFontSz" for="ch" ptType="node" op="equ" val="65"/>
          <dgm:constr type="sibSp" refType="w" fact="0.14"/>
        </dgm:constrLst>
      </dgm:else>
    </dgm:choose>
    <dgm:ruleLst/>
    <dgm:forEach name="Name16" axis="ch" ptType="node">
      <dgm:choose name="Name17">
        <dgm:if name="Name18" axis="par ch" ptType="doc node" func="cnt" op="equ" val="1">
          <dgm:layoutNode name="one">
            <dgm:varLst>
              <dgm:bulletEnabled val="1"/>
            </dgm:varLst>
            <dgm:alg type="tx"/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9">
          <dgm:layoutNode name="twoplus">
            <dgm:varLst>
              <dgm:bulletEnabled val="1"/>
            </dgm:varLst>
            <dgm:alg type="tx">
              <dgm:param type="autoTxRot" val="grav"/>
            </dgm:alg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7D0DA-A337-4883-A263-C537ED495F7F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B14C6-349C-4545-9492-D2320DCAC4E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7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7519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D6040-C79D-4B8F-86D6-EDA9A7562CA5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969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en-US" b="1" dirty="0" smtClean="0"/>
              <a:t>How</a:t>
            </a:r>
            <a:r>
              <a:rPr lang="en-US" b="1" baseline="0" dirty="0" smtClean="0"/>
              <a:t> To Use This Template:</a:t>
            </a:r>
          </a:p>
          <a:p>
            <a:pPr marL="228600" indent="-228600">
              <a:buNone/>
            </a:pPr>
            <a:endParaRPr lang="en-US" b="1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Slide Show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button in the status bar to start the presentation. The calendar counts the first 25 days of December. Each day, click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numbered button corresponding to the day of the month. Clicking on that button will reveal an image to you.</a:t>
            </a:r>
          </a:p>
          <a:p>
            <a:pPr marL="228600" indent="-228600">
              <a:buNone/>
            </a:pPr>
            <a:endParaRPr lang="en-US" b="1" dirty="0" smtClean="0"/>
          </a:p>
          <a:p>
            <a:pPr marL="228600" indent="-228600">
              <a:buNone/>
            </a:pPr>
            <a:r>
              <a:rPr lang="en-US" b="1" dirty="0" smtClean="0"/>
              <a:t>Advent Calendar Template Customization Instructions:</a:t>
            </a:r>
            <a:r>
              <a:rPr lang="en-US" b="1" baseline="0" dirty="0" smtClean="0"/>
              <a:t>   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dirty="0" smtClean="0"/>
              <a:t>To add and format a</a:t>
            </a:r>
            <a:r>
              <a:rPr lang="en-US" baseline="0" dirty="0" smtClean="0"/>
              <a:t> background:</a:t>
            </a:r>
            <a:endParaRPr lang="en-US" dirty="0" smtClean="0"/>
          </a:p>
          <a:p>
            <a:pPr marL="228600" indent="-228600">
              <a:buNone/>
            </a:pP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To add the</a:t>
            </a:r>
            <a:r>
              <a:rPr lang="en-US" baseline="0" dirty="0" smtClean="0"/>
              <a:t> background of a house scene, right-click the slide background, click </a:t>
            </a:r>
            <a:r>
              <a:rPr lang="en-US" b="1" baseline="0" dirty="0" smtClean="0"/>
              <a:t>Format Background.</a:t>
            </a: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In the Format Background dialog box, in the left pane click </a:t>
            </a:r>
            <a:r>
              <a:rPr lang="en-US" b="1" baseline="0" dirty="0" smtClean="0"/>
              <a:t>Fill</a:t>
            </a:r>
            <a:r>
              <a:rPr lang="en-US" baseline="0" dirty="0" smtClean="0"/>
              <a:t>, and in the right pane, select </a:t>
            </a:r>
            <a:r>
              <a:rPr lang="en-US" b="1" baseline="0" dirty="0" smtClean="0"/>
              <a:t>Picture or texture fill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Under </a:t>
            </a:r>
            <a:r>
              <a:rPr lang="en-US" b="1" baseline="0" dirty="0" smtClean="0"/>
              <a:t>Insert from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File</a:t>
            </a:r>
            <a:r>
              <a:rPr lang="en-US" baseline="0" dirty="0" smtClean="0"/>
              <a:t>, locate the picture that you want to use as the background, and then click </a:t>
            </a:r>
            <a:r>
              <a:rPr lang="en-US" b="1" baseline="0" dirty="0" smtClean="0"/>
              <a:t>Open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None/>
            </a:pPr>
            <a:r>
              <a:rPr lang="en-US" b="1" baseline="0" dirty="0" smtClean="0"/>
              <a:t>Note:</a:t>
            </a:r>
            <a:r>
              <a:rPr lang="en-US" baseline="0" dirty="0" smtClean="0"/>
              <a:t> You may download free images from Microsoft Office Online (http://office.microsoft.com).</a:t>
            </a:r>
          </a:p>
          <a:p>
            <a:pPr marL="228600" indent="-228600" algn="l">
              <a:buNone/>
            </a:pPr>
            <a:endParaRPr lang="en-US" baseline="0" dirty="0" smtClean="0"/>
          </a:p>
          <a:p>
            <a:pPr marL="228600" indent="-228600" algn="l">
              <a:buNone/>
            </a:pPr>
            <a:r>
              <a:rPr lang="en-US" baseline="0" dirty="0" smtClean="0"/>
              <a:t>To replace the pictures</a:t>
            </a:r>
            <a:r>
              <a:rPr lang="en-US" dirty="0" smtClean="0"/>
              <a:t> (of elves and other characters in the windows and on the rooftop)</a:t>
            </a:r>
            <a:r>
              <a:rPr lang="en-US" baseline="0" dirty="0" smtClean="0"/>
              <a:t> with your own pictures, do the following</a:t>
            </a:r>
            <a:r>
              <a:rPr lang="en-US" dirty="0" smtClean="0"/>
              <a:t>:</a:t>
            </a:r>
          </a:p>
          <a:p>
            <a:pPr marL="228600" indent="-228600">
              <a:buNone/>
            </a:pP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Editing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Select</a:t>
            </a:r>
            <a:r>
              <a:rPr lang="en-US" baseline="0" dirty="0" smtClean="0"/>
              <a:t>, and then click </a:t>
            </a:r>
            <a:r>
              <a:rPr lang="en-US" b="1" baseline="0" dirty="0" smtClean="0"/>
              <a:t>Selection Pane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None/>
            </a:pPr>
            <a:r>
              <a:rPr lang="en-US" b="1" baseline="0" dirty="0" smtClean="0"/>
              <a:t>Note: </a:t>
            </a:r>
            <a:r>
              <a:rPr lang="en-US" baseline="0" dirty="0" smtClean="0"/>
              <a:t>It is easier to select pictures from within the </a:t>
            </a:r>
            <a:r>
              <a:rPr lang="en-US" b="1" baseline="0" dirty="0" smtClean="0"/>
              <a:t>Selection and Visibility </a:t>
            </a:r>
            <a:r>
              <a:rPr lang="en-US" baseline="0" dirty="0" smtClean="0"/>
              <a:t>pane than directly on the slide. </a:t>
            </a:r>
          </a:p>
          <a:p>
            <a:pPr marL="228600" indent="-228600">
              <a:buFont typeface="+mj-lt"/>
              <a:buAutoNum type="arabicPeriod"/>
            </a:pPr>
            <a:endParaRPr lang="en-US" baseline="0" dirty="0" smtClean="0"/>
          </a:p>
          <a:p>
            <a:pPr marL="228600" indent="-228600">
              <a:buFont typeface="+mj-lt"/>
              <a:buAutoNum type="arabicPeriod" startAt="2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Selection and Visibility </a:t>
            </a:r>
            <a:r>
              <a:rPr lang="en-US" b="0" baseline="0" dirty="0" smtClean="0"/>
              <a:t>pane,</a:t>
            </a:r>
            <a:r>
              <a:rPr lang="en-US" baseline="0" dirty="0" smtClean="0"/>
              <a:t> click a reveal item (</a:t>
            </a:r>
            <a:r>
              <a:rPr lang="en-US" u="sng" baseline="0" dirty="0" smtClean="0"/>
              <a:t>example</a:t>
            </a:r>
            <a:r>
              <a:rPr lang="en-US" baseline="0" dirty="0" smtClean="0"/>
              <a:t>: </a:t>
            </a:r>
            <a:r>
              <a:rPr lang="en-US" b="0" baseline="0" dirty="0" smtClean="0"/>
              <a:t>reveal_9)</a:t>
            </a:r>
            <a:endParaRPr lang="en-US" baseline="0" dirty="0" smtClean="0"/>
          </a:p>
          <a:p>
            <a:pPr marL="228600" indent="-228600">
              <a:buFont typeface="+mj-lt"/>
              <a:buNone/>
            </a:pPr>
            <a:r>
              <a:rPr lang="en-US" b="1" baseline="0" dirty="0" smtClean="0"/>
              <a:t>Note: </a:t>
            </a:r>
            <a:r>
              <a:rPr lang="en-US" baseline="0" dirty="0" smtClean="0"/>
              <a:t>Each reveal item is associated with a picture. And each reveal item has a number, where each number matches the button that covers the picture. For example, the reveal_9 (picture) is located under </a:t>
            </a:r>
            <a:r>
              <a:rPr lang="en-US" b="0" baseline="0" dirty="0" smtClean="0"/>
              <a:t>button number 9</a:t>
            </a:r>
            <a:r>
              <a:rPr lang="en-US" baseline="0" dirty="0" smtClean="0"/>
              <a:t>) </a:t>
            </a:r>
            <a:br>
              <a:rPr lang="en-US" baseline="0" dirty="0" smtClean="0"/>
            </a:br>
            <a:endParaRPr lang="en-US" baseline="0" dirty="0" smtClean="0"/>
          </a:p>
          <a:p>
            <a:pPr marL="228600" indent="-228600">
              <a:buFont typeface="+mj-lt"/>
              <a:buAutoNum type="arabicPeriod" startAt="3"/>
            </a:pPr>
            <a:r>
              <a:rPr lang="en-US" b="0" baseline="0" dirty="0" smtClean="0"/>
              <a:t>After you have selected the reveal item associated with the picture that you want to replace, on the slide, locate and right-click the selected picture, and then click </a:t>
            </a:r>
            <a:r>
              <a:rPr lang="en-US" b="1" baseline="0" dirty="0" smtClean="0"/>
              <a:t>Format Picture</a:t>
            </a:r>
            <a:r>
              <a:rPr lang="en-US" baseline="0" dirty="0" smtClean="0"/>
              <a:t>. </a:t>
            </a:r>
          </a:p>
          <a:p>
            <a:pPr marL="228600" indent="-228600">
              <a:buFont typeface="+mj-lt"/>
              <a:buAutoNum type="arabicPeriod" startAt="3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Format Picture </a:t>
            </a:r>
            <a:r>
              <a:rPr lang="en-US" baseline="0" dirty="0" smtClean="0"/>
              <a:t>dialog box, in the left pane click </a:t>
            </a:r>
            <a:r>
              <a:rPr lang="en-US" b="1" baseline="0" dirty="0" smtClean="0"/>
              <a:t>Fill</a:t>
            </a:r>
            <a:r>
              <a:rPr lang="en-US" baseline="0" dirty="0" smtClean="0"/>
              <a:t>, and in the right pane, select </a:t>
            </a:r>
            <a:r>
              <a:rPr lang="en-US" b="1" baseline="0" dirty="0" smtClean="0"/>
              <a:t>Picture or texture fill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 startAt="3"/>
            </a:pPr>
            <a:r>
              <a:rPr lang="en-US" baseline="0" dirty="0" smtClean="0"/>
              <a:t>Under </a:t>
            </a:r>
            <a:r>
              <a:rPr lang="en-US" b="1" baseline="0" dirty="0" smtClean="0"/>
              <a:t>Insert from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File</a:t>
            </a:r>
            <a:r>
              <a:rPr lang="en-US" baseline="0" dirty="0" smtClean="0"/>
              <a:t>, locate the picture that you want to place on the calendar, and then click </a:t>
            </a:r>
            <a:r>
              <a:rPr lang="en-US" b="1" baseline="0" dirty="0" smtClean="0"/>
              <a:t>Open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 startAt="3"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baseline="0" dirty="0" smtClean="0"/>
              <a:t>To reproduce the button and reveal shapes and images on this slide, do the following: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 </a:t>
            </a:r>
            <a:r>
              <a:rPr lang="en-US" baseline="0" dirty="0" smtClean="0"/>
              <a:t>group, click </a:t>
            </a:r>
            <a:r>
              <a:rPr lang="en-US" b="1" baseline="0" dirty="0" smtClean="0"/>
              <a:t>Shapes.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a “reveal” shape (such as a rectangle to cover a window, or a star in the sky), and then click and drag to draw the shape on the slide.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Fill these shapes with pictures or clip art images. (see procedures above)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Visibility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double-click on the [object] to edit the text and type a new name (“reveal_1”).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Next, 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 </a:t>
            </a:r>
            <a:r>
              <a:rPr lang="en-US" baseline="0" dirty="0" smtClean="0"/>
              <a:t>group, click </a:t>
            </a:r>
            <a:r>
              <a:rPr lang="en-US" b="1" baseline="0" dirty="0" smtClean="0"/>
              <a:t>Shapes.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a “button” shape, and then click and drag to draw the shape on the slide. (For example, a rectangle is drawn over the first window and it is now button #1).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on the “button” shape and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Edit Text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Type in the text (number) for that “button.”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Visibility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double-click on the [object] to edit the text and type a new name (“button_1”).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the “button” shape on this slide so that it completely covers the “reveal” shape.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baseline="0" dirty="0" smtClean="0"/>
              <a:t>To reproduce the animation effects on the slide, do the following: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Animations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Animations </a:t>
            </a:r>
            <a:r>
              <a:rPr lang="en-US" baseline="0" dirty="0" smtClean="0"/>
              <a:t>group, click </a:t>
            </a:r>
            <a:r>
              <a:rPr lang="en-US" b="1" baseline="0" dirty="0" smtClean="0"/>
              <a:t>Custom Animation</a:t>
            </a:r>
            <a:r>
              <a:rPr lang="en-US" baseline="0" dirty="0" smtClean="0"/>
              <a:t>. The </a:t>
            </a:r>
            <a:r>
              <a:rPr lang="en-US" b="1" baseline="0" dirty="0" smtClean="0"/>
              <a:t>Custom</a:t>
            </a:r>
            <a:r>
              <a:rPr lang="en-US" baseline="0" dirty="0" smtClean="0"/>
              <a:t> </a:t>
            </a:r>
            <a:r>
              <a:rPr lang="en-US" b="1" baseline="0" dirty="0" smtClean="0"/>
              <a:t>Animation</a:t>
            </a:r>
            <a:r>
              <a:rPr lang="en-US" baseline="0" dirty="0" smtClean="0"/>
              <a:t> pane opens up.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To assign an effect to the “button” (in this case </a:t>
            </a:r>
            <a:r>
              <a:rPr lang="en-US" b="1" baseline="0" dirty="0" smtClean="0"/>
              <a:t>Fade</a:t>
            </a:r>
            <a:r>
              <a:rPr lang="en-US" baseline="0" dirty="0" smtClean="0"/>
              <a:t>), select the button on the slide, and then in the </a:t>
            </a:r>
            <a:r>
              <a:rPr lang="en-US" b="1" baseline="0" dirty="0" smtClean="0"/>
              <a:t>Custom Animation </a:t>
            </a:r>
            <a:r>
              <a:rPr lang="en-US" baseline="0" dirty="0" smtClean="0"/>
              <a:t>pane, click </a:t>
            </a:r>
            <a:r>
              <a:rPr lang="en-US" b="1" baseline="0" dirty="0" smtClean="0"/>
              <a:t>Add Effect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Exit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More Effects</a:t>
            </a:r>
            <a:r>
              <a:rPr lang="en-US" b="0" baseline="0" dirty="0" smtClean="0"/>
              <a:t>. In the </a:t>
            </a:r>
            <a:r>
              <a:rPr lang="en-US" b="1" baseline="0" dirty="0" smtClean="0"/>
              <a:t>Add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Exit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Effect</a:t>
            </a:r>
            <a:r>
              <a:rPr lang="en-US" b="0" baseline="0" dirty="0" smtClean="0"/>
              <a:t> dialog box, u</a:t>
            </a:r>
            <a:r>
              <a:rPr lang="en-US" baseline="0" dirty="0" smtClean="0"/>
              <a:t>nder </a:t>
            </a:r>
            <a:r>
              <a:rPr lang="en-US" b="1" baseline="0" dirty="0" smtClean="0"/>
              <a:t>Subtle</a:t>
            </a:r>
            <a:r>
              <a:rPr lang="en-US" baseline="0" dirty="0" smtClean="0"/>
              <a:t> click </a:t>
            </a:r>
            <a:r>
              <a:rPr lang="en-US" b="1" baseline="0" dirty="0" smtClean="0"/>
              <a:t>Fade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Custom Animation </a:t>
            </a:r>
            <a:r>
              <a:rPr lang="en-US" baseline="0" dirty="0" smtClean="0"/>
              <a:t>pane, click the arrow to the right of the effect that you just added (fade exit effect) and select </a:t>
            </a:r>
            <a:r>
              <a:rPr lang="en-US" b="1" baseline="0" dirty="0" smtClean="0"/>
              <a:t>Timing</a:t>
            </a:r>
            <a:r>
              <a:rPr lang="en-US" b="0" baseline="0" dirty="0" smtClean="0"/>
              <a:t>. In the </a:t>
            </a:r>
            <a:r>
              <a:rPr lang="en-US" b="1" baseline="0" dirty="0" smtClean="0"/>
              <a:t>Fade</a:t>
            </a:r>
            <a:r>
              <a:rPr lang="en-US" b="0" baseline="0" dirty="0" smtClean="0"/>
              <a:t> dialog box, on the </a:t>
            </a:r>
            <a:r>
              <a:rPr lang="en-US" b="1" baseline="0" dirty="0" smtClean="0"/>
              <a:t>Timing</a:t>
            </a:r>
            <a:r>
              <a:rPr lang="en-US" b="0" baseline="0" dirty="0" smtClean="0"/>
              <a:t> tab,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="0" baseline="0" dirty="0" smtClean="0"/>
              <a:t>Click the double arrows to the right of </a:t>
            </a:r>
            <a:r>
              <a:rPr lang="en-US" b="1" baseline="0" dirty="0" smtClean="0"/>
              <a:t>Triggers</a:t>
            </a:r>
            <a:r>
              <a:rPr lang="en-US" b="0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="0" baseline="0" dirty="0" smtClean="0"/>
              <a:t>Click </a:t>
            </a:r>
            <a:r>
              <a:rPr lang="en-US" b="1" baseline="0" dirty="0" smtClean="0"/>
              <a:t>Start effect on click of</a:t>
            </a:r>
            <a:r>
              <a:rPr lang="en-US" b="0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="0" baseline="0" dirty="0" smtClean="0"/>
              <a:t>Next to </a:t>
            </a:r>
            <a:r>
              <a:rPr lang="en-US" b="1" baseline="0" dirty="0" smtClean="0"/>
              <a:t>Start effect on click of</a:t>
            </a:r>
            <a:r>
              <a:rPr lang="en-US" b="0" baseline="0" dirty="0" smtClean="0"/>
              <a:t>, in the list select the “button” shape.</a:t>
            </a: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slide, select the picture-filled (“reveal”) shape beneath the “button” shape, and in the </a:t>
            </a:r>
            <a:r>
              <a:rPr lang="en-US" b="1" baseline="0" dirty="0" smtClean="0"/>
              <a:t>Custom</a:t>
            </a:r>
            <a:r>
              <a:rPr lang="en-US" baseline="0" dirty="0" smtClean="0"/>
              <a:t> </a:t>
            </a:r>
            <a:r>
              <a:rPr lang="en-US" b="1" baseline="0" dirty="0" smtClean="0"/>
              <a:t>Animation</a:t>
            </a:r>
            <a:r>
              <a:rPr lang="en-US" baseline="0" dirty="0" smtClean="0"/>
              <a:t> pane, click </a:t>
            </a:r>
            <a:r>
              <a:rPr lang="en-US" b="1" baseline="0" dirty="0" smtClean="0"/>
              <a:t>Add</a:t>
            </a:r>
            <a:r>
              <a:rPr lang="en-US" baseline="0" dirty="0" smtClean="0"/>
              <a:t> </a:t>
            </a:r>
            <a:r>
              <a:rPr lang="en-US" b="1" baseline="0" dirty="0" smtClean="0"/>
              <a:t>Effect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Entrance</a:t>
            </a:r>
            <a:r>
              <a:rPr lang="en-US" baseline="0" dirty="0" smtClean="0"/>
              <a:t>, and click </a:t>
            </a:r>
            <a:r>
              <a:rPr lang="en-US" b="1" baseline="0" dirty="0" smtClean="0"/>
              <a:t>More Effects</a:t>
            </a:r>
            <a:r>
              <a:rPr lang="en-US" b="0" baseline="0" dirty="0" smtClean="0"/>
              <a:t>. In the </a:t>
            </a:r>
            <a:r>
              <a:rPr lang="en-US" b="1" baseline="0" dirty="0" smtClean="0"/>
              <a:t>Add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Entrance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Effect</a:t>
            </a:r>
            <a:r>
              <a:rPr lang="en-US" b="0" baseline="0" dirty="0" smtClean="0"/>
              <a:t> dialog box, u</a:t>
            </a:r>
            <a:r>
              <a:rPr lang="en-US" baseline="0" dirty="0" smtClean="0"/>
              <a:t>nder </a:t>
            </a:r>
            <a:r>
              <a:rPr lang="en-US" b="1" baseline="0" dirty="0" smtClean="0"/>
              <a:t>Subtle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Fade.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Custom Animation </a:t>
            </a:r>
            <a:r>
              <a:rPr lang="en-US" baseline="0" dirty="0" smtClean="0"/>
              <a:t>pane, select the effect that you just added (fade entrance effect), and then under </a:t>
            </a:r>
            <a:r>
              <a:rPr lang="en-US" b="1" baseline="0" dirty="0" smtClean="0"/>
              <a:t>Modify: Fade</a:t>
            </a:r>
            <a:r>
              <a:rPr lang="en-US" baseline="0" dirty="0" smtClean="0"/>
              <a:t>, in the </a:t>
            </a:r>
            <a:r>
              <a:rPr lang="en-US" b="1" baseline="0" dirty="0" smtClean="0"/>
              <a:t>Start</a:t>
            </a:r>
            <a:r>
              <a:rPr lang="en-US" baseline="0" dirty="0" smtClean="0"/>
              <a:t> list select </a:t>
            </a:r>
            <a:r>
              <a:rPr lang="en-US" b="1" baseline="0" dirty="0" smtClean="0"/>
              <a:t>With</a:t>
            </a:r>
            <a:r>
              <a:rPr lang="en-US" baseline="0" dirty="0" smtClean="0"/>
              <a:t> </a:t>
            </a:r>
            <a:r>
              <a:rPr lang="en-US" b="1" baseline="0" dirty="0" smtClean="0"/>
              <a:t>Previous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Follow the same procedures with the remaining 24 “button” and “reveal” pairs of objects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E38A9F-B664-475B-A483-247BF358F96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Schicht:</a:t>
            </a:r>
            <a:r>
              <a:rPr lang="de-DE" baseline="0" smtClean="0"/>
              <a:t> Tier (physikalische sicht, verteiltes system) oder layer (logische sicht)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208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Niedrige Kopplung, d</a:t>
            </a:r>
            <a:r>
              <a:rPr lang="de-DE" baseline="0" smtClean="0"/>
              <a:t>a nur auf darunter liegende Schicht zugegriffen wird.</a:t>
            </a:r>
          </a:p>
          <a:p>
            <a:r>
              <a:rPr lang="de-DE" baseline="0" smtClean="0"/>
              <a:t>Hohe Kohäsion innerhalb der Schicht. Austauschbarkeit der Schichten.</a:t>
            </a:r>
          </a:p>
          <a:p>
            <a:r>
              <a:rPr lang="de-DE" baseline="0" smtClean="0"/>
              <a:t>Designer kommt nicht in Versuchung, Zyklen in die Abhängigkeiten zu bringen.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864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Datenzentrierte Architektur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605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Repository oft in n-tier-Architektur. Objektorientierte Zugriffsschicht. Statt</a:t>
            </a:r>
            <a:r>
              <a:rPr lang="de-DE" baseline="0" smtClean="0"/>
              <a:t> DB auch webservice möglich.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73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Datenflussorientierte</a:t>
            </a:r>
            <a:r>
              <a:rPr lang="de-DE" baseline="0" smtClean="0"/>
              <a:t> Architektur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1675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946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946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946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946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94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712788"/>
            <a:ext cx="7834313" cy="5937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46063" y="1455738"/>
            <a:ext cx="7877175" cy="5114925"/>
          </a:xfrm>
        </p:spPr>
        <p:txBody>
          <a:bodyPr/>
          <a:lstStyle/>
          <a:p>
            <a:r>
              <a:rPr lang="de-DE" smtClean="0"/>
              <a:t>Tabelle durch Klicken auf Symbol hinzufügen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584950"/>
            <a:ext cx="2133600" cy="19685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5.12.2013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6135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EDBDBC3B-8719-4222-8CF9-7007035FA807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3910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6825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439A0084-AA38-4334-9D5A-1D9D59416506}" type="slidenum">
              <a:rPr lang="de-DE" smtClean="0"/>
              <a:t>‹Nr.›</a:t>
            </a:fld>
            <a:endParaRPr lang="de-DE"/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712788"/>
            <a:ext cx="783431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  <a:endParaRPr lang="en-US" smtClean="0"/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063" y="1455738"/>
            <a:ext cx="7877175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smtClean="0"/>
          </a:p>
        </p:txBody>
      </p:sp>
      <p:sp>
        <p:nvSpPr>
          <p:cNvPr id="4618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8495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Tahoma" charset="0"/>
              </a:defRPr>
            </a:lvl1pPr>
          </a:lstStyle>
          <a:p>
            <a:r>
              <a:rPr lang="de-DE" smtClean="0"/>
              <a:t>5.12.2013</a:t>
            </a:r>
            <a:endParaRPr lang="en-US"/>
          </a:p>
        </p:txBody>
      </p:sp>
      <p:sp>
        <p:nvSpPr>
          <p:cNvPr id="4618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5"/>
            <a:ext cx="2895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Tahoma" charset="0"/>
              </a:defRPr>
            </a:lvl1pPr>
          </a:lstStyle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4618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13525"/>
            <a:ext cx="2133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Tahoma" charset="0"/>
              </a:defRPr>
            </a:lvl1pPr>
          </a:lstStyle>
          <a:p>
            <a:fld id="{D0DF3739-24BD-4BBE-B17C-9A13224B2763}" type="slidenum">
              <a:rPr lang="en-US"/>
              <a:pPr/>
              <a:t>‹Nr.›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transition spd="med">
    <p:fade thruBlk="1"/>
  </p:transition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5.12.2013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 spd="med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image" Target="../media/image24.jpeg"/><Relationship Id="rId18" Type="http://schemas.openxmlformats.org/officeDocument/2006/relationships/image" Target="../media/image29.wmf"/><Relationship Id="rId26" Type="http://schemas.openxmlformats.org/officeDocument/2006/relationships/image" Target="../media/image34.wmf"/><Relationship Id="rId3" Type="http://schemas.openxmlformats.org/officeDocument/2006/relationships/image" Target="../media/image15.jpeg"/><Relationship Id="rId21" Type="http://schemas.openxmlformats.org/officeDocument/2006/relationships/image" Target="../media/image31.wmf"/><Relationship Id="rId7" Type="http://schemas.openxmlformats.org/officeDocument/2006/relationships/image" Target="../media/image18.wmf"/><Relationship Id="rId12" Type="http://schemas.openxmlformats.org/officeDocument/2006/relationships/image" Target="../media/image23.wmf"/><Relationship Id="rId17" Type="http://schemas.openxmlformats.org/officeDocument/2006/relationships/image" Target="../media/image28.wmf"/><Relationship Id="rId25" Type="http://schemas.openxmlformats.org/officeDocument/2006/relationships/image" Target="../media/image33.wmf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7.wmf"/><Relationship Id="rId20" Type="http://schemas.openxmlformats.org/officeDocument/2006/relationships/image" Target="../media/image30.wmf"/><Relationship Id="rId29" Type="http://schemas.openxmlformats.org/officeDocument/2006/relationships/slide" Target="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wmf"/><Relationship Id="rId11" Type="http://schemas.openxmlformats.org/officeDocument/2006/relationships/image" Target="../media/image22.wmf"/><Relationship Id="rId24" Type="http://schemas.openxmlformats.org/officeDocument/2006/relationships/image" Target="../media/image32.wmf"/><Relationship Id="rId5" Type="http://schemas.openxmlformats.org/officeDocument/2006/relationships/slide" Target="slide35.xml"/><Relationship Id="rId15" Type="http://schemas.openxmlformats.org/officeDocument/2006/relationships/image" Target="../media/image26.png"/><Relationship Id="rId23" Type="http://schemas.openxmlformats.org/officeDocument/2006/relationships/slide" Target="slide40.xml"/><Relationship Id="rId28" Type="http://schemas.openxmlformats.org/officeDocument/2006/relationships/image" Target="../media/image36.wmf"/><Relationship Id="rId10" Type="http://schemas.openxmlformats.org/officeDocument/2006/relationships/image" Target="../media/image21.wmf"/><Relationship Id="rId19" Type="http://schemas.openxmlformats.org/officeDocument/2006/relationships/slide" Target="slide30.xml"/><Relationship Id="rId4" Type="http://schemas.openxmlformats.org/officeDocument/2006/relationships/image" Target="../media/image16.wmf"/><Relationship Id="rId9" Type="http://schemas.openxmlformats.org/officeDocument/2006/relationships/image" Target="../media/image20.wmf"/><Relationship Id="rId14" Type="http://schemas.openxmlformats.org/officeDocument/2006/relationships/image" Target="../media/image25.png"/><Relationship Id="rId22" Type="http://schemas.openxmlformats.org/officeDocument/2006/relationships/slide" Target="slide42.xml"/><Relationship Id="rId27" Type="http://schemas.openxmlformats.org/officeDocument/2006/relationships/image" Target="../media/image35.wmf"/><Relationship Id="rId30" Type="http://schemas.openxmlformats.org/officeDocument/2006/relationships/image" Target="../media/image37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3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9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0.pd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9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6000" smtClean="0"/>
              <a:t>Software Engineering 1</a:t>
            </a:r>
            <a:endParaRPr lang="de-DE" sz="600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mtClean="0"/>
              <a:t>Anna Prenzel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866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Einführung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Ziele der heutigen Veranstaltung:</a:t>
            </a:r>
          </a:p>
          <a:p>
            <a:r>
              <a:rPr lang="de-DE" sz="3200" smtClean="0"/>
              <a:t>Sequenzdiagramme üben</a:t>
            </a:r>
          </a:p>
          <a:p>
            <a:r>
              <a:rPr lang="de-DE" sz="3200" smtClean="0"/>
              <a:t>Einführung in den Software-Entwurf</a:t>
            </a:r>
          </a:p>
          <a:p>
            <a:pPr lvl="1"/>
            <a:r>
              <a:rPr lang="de-DE" sz="2800"/>
              <a:t>UML-Ergänzungen für Klassendiagramme</a:t>
            </a:r>
          </a:p>
          <a:p>
            <a:pPr lvl="1"/>
            <a:r>
              <a:rPr lang="de-DE" sz="2800"/>
              <a:t>Motivation Entwurfsmuster</a:t>
            </a:r>
          </a:p>
          <a:p>
            <a:pPr lvl="1"/>
            <a:r>
              <a:rPr lang="de-DE" sz="2800"/>
              <a:t>„</a:t>
            </a:r>
            <a:r>
              <a:rPr lang="de-DE" sz="2800" smtClean="0"/>
              <a:t>Pattern-Adventskalender“</a:t>
            </a:r>
            <a:endParaRPr lang="de-DE" sz="280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57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Wiederholung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600" smtClean="0">
                <a:solidFill>
                  <a:schemeClr val="accent1"/>
                </a:solidFill>
              </a:rPr>
              <a:t>Entwickeln Sie Sequenzdiagramme für die folgenden drei Use Cases! </a:t>
            </a:r>
          </a:p>
          <a:p>
            <a:pPr marL="0" indent="0" algn="ctr">
              <a:buNone/>
            </a:pPr>
            <a:endParaRPr lang="de-DE" sz="360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de-DE" sz="3600" smtClean="0">
                <a:solidFill>
                  <a:schemeClr val="accent1"/>
                </a:solidFill>
              </a:rPr>
              <a:t>Schlagen Sie ggf. neue Klassen und Assoziationen für das statische Modell vor! </a:t>
            </a:r>
          </a:p>
          <a:p>
            <a:pPr marL="0" indent="0" algn="ctr">
              <a:buNone/>
            </a:pPr>
            <a:endParaRPr lang="de-DE" sz="3600" smtClean="0">
              <a:solidFill>
                <a:schemeClr val="accent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</a:t>
            </a:fld>
            <a:endParaRPr lang="de-DE"/>
          </a:p>
        </p:txBody>
      </p:sp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4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Wiederholung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3500" b="1"/>
              <a:t>UC1 „Salonbesuch buchen“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800" smtClean="0"/>
              <a:t>Mitarbeiter ruft Kundendaten ab.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800" smtClean="0"/>
              <a:t>Mitarbeiter sucht einen Tag mit einem freien Termin.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800" smtClean="0"/>
              <a:t>Mitarbeiter fragt Kunden nach gewünschtem Tag und gewünschtem Termin.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800" smtClean="0"/>
              <a:t>Mitarbeiter trägt gewünschten Tag und Termin ein.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800" smtClean="0"/>
              <a:t>Mitarbeiter legt verantwortlichen Stylisten für diesen Salonbesuch fest. Es wird der Stylist bevorzugt, der den Kunden beim letzten Salonbesuch bedient hat.</a:t>
            </a:r>
            <a:endParaRPr lang="de-DE" sz="2800"/>
          </a:p>
          <a:p>
            <a:pPr marL="0" indent="0">
              <a:buNone/>
            </a:pPr>
            <a:endParaRPr lang="de-DE" sz="28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</a:t>
            </a:fld>
            <a:endParaRPr lang="de-DE"/>
          </a:p>
        </p:txBody>
      </p:sp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68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Wiederholung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Möglicher Zeitplan für Salonbesuche</a:t>
            </a:r>
            <a:endParaRPr lang="de-DE" sz="3600" b="1"/>
          </a:p>
          <a:p>
            <a:pPr marL="0" indent="0">
              <a:buNone/>
            </a:pPr>
            <a:endParaRPr lang="de-DE" sz="36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5</a:t>
            </a:fld>
            <a:endParaRPr lang="de-DE"/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4104433265"/>
              </p:ext>
            </p:extLst>
          </p:nvPr>
        </p:nvGraphicFramePr>
        <p:xfrm>
          <a:off x="1524000" y="224532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0" y="3501008"/>
            <a:ext cx="25153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smtClean="0"/>
              <a:t>8 Uhr - 10 Uhr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smtClean="0"/>
              <a:t>10 Uhr - 10:30 Uhr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smtClean="0"/>
              <a:t>10:30 Uhr - 11:30 Uhr</a:t>
            </a:r>
            <a:endParaRPr lang="de-DE" sz="1600" b="1"/>
          </a:p>
        </p:txBody>
      </p:sp>
      <p:sp>
        <p:nvSpPr>
          <p:cNvPr id="10" name="Textfeld 9"/>
          <p:cNvSpPr txBox="1"/>
          <p:nvPr/>
        </p:nvSpPr>
        <p:spPr>
          <a:xfrm>
            <a:off x="1475656" y="2564904"/>
            <a:ext cx="25153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smtClean="0"/>
              <a:t>8 Uhr - 9 Uhr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smtClean="0">
                <a:solidFill>
                  <a:schemeClr val="accent1"/>
                </a:solidFill>
              </a:rPr>
              <a:t>Frei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smtClean="0"/>
              <a:t>10:30 Uhr - 11:30 Uhr</a:t>
            </a:r>
            <a:endParaRPr lang="de-DE" sz="1600" b="1"/>
          </a:p>
        </p:txBody>
      </p:sp>
      <p:sp>
        <p:nvSpPr>
          <p:cNvPr id="11" name="Textfeld 10"/>
          <p:cNvSpPr txBox="1"/>
          <p:nvPr/>
        </p:nvSpPr>
        <p:spPr>
          <a:xfrm>
            <a:off x="4007217" y="2556193"/>
            <a:ext cx="22876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smtClean="0">
                <a:solidFill>
                  <a:schemeClr val="accent1"/>
                </a:solidFill>
              </a:rPr>
              <a:t>Frei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smtClean="0"/>
              <a:t>10 Uhr - 11:30 Uhr</a:t>
            </a:r>
            <a:endParaRPr lang="de-DE" sz="1600" b="1"/>
          </a:p>
        </p:txBody>
      </p:sp>
      <p:sp>
        <p:nvSpPr>
          <p:cNvPr id="12" name="Textfeld 11"/>
          <p:cNvSpPr txBox="1"/>
          <p:nvPr/>
        </p:nvSpPr>
        <p:spPr>
          <a:xfrm>
            <a:off x="6964842" y="3861048"/>
            <a:ext cx="22876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smtClean="0">
                <a:solidFill>
                  <a:schemeClr val="accent1"/>
                </a:solidFill>
              </a:rPr>
              <a:t>Frei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smtClean="0"/>
              <a:t>10 Uhr - 11:30 Uhr</a:t>
            </a:r>
            <a:endParaRPr lang="de-DE" sz="1600" b="1"/>
          </a:p>
        </p:txBody>
      </p:sp>
      <p:sp>
        <p:nvSpPr>
          <p:cNvPr id="13" name="Textfeld 12"/>
          <p:cNvSpPr txBox="1"/>
          <p:nvPr/>
        </p:nvSpPr>
        <p:spPr>
          <a:xfrm>
            <a:off x="6012160" y="3068960"/>
            <a:ext cx="2104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smtClean="0">
                <a:solidFill>
                  <a:schemeClr val="accent1"/>
                </a:solidFill>
              </a:rPr>
              <a:t>Frei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/>
              <a:t>9</a:t>
            </a:r>
            <a:r>
              <a:rPr lang="de-DE" sz="1600" b="1" smtClean="0"/>
              <a:t> Uhr - 11:30 Uhr</a:t>
            </a:r>
            <a:endParaRPr lang="de-DE" sz="1600" b="1"/>
          </a:p>
        </p:txBody>
      </p:sp>
      <p:pic>
        <p:nvPicPr>
          <p:cNvPr id="15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8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6</a:t>
            </a:fld>
            <a:endParaRPr lang="de-DE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79" y="720080"/>
            <a:ext cx="8843017" cy="4653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7</a:t>
            </a:fld>
            <a:endParaRPr lang="de-DE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404664"/>
            <a:ext cx="8753475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44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Wiederholung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3500" b="1" smtClean="0"/>
              <a:t>UC2 </a:t>
            </a:r>
            <a:r>
              <a:rPr lang="de-DE" sz="3500" b="1"/>
              <a:t>„Salonbesuch </a:t>
            </a:r>
            <a:r>
              <a:rPr lang="de-DE" sz="3500" b="1" smtClean="0"/>
              <a:t>tätigen“</a:t>
            </a:r>
            <a:endParaRPr lang="de-DE" sz="3500" b="1"/>
          </a:p>
          <a:p>
            <a:pPr marL="514350" indent="-514350">
              <a:buFont typeface="+mj-lt"/>
              <a:buAutoNum type="arabicPeriod"/>
            </a:pPr>
            <a:r>
              <a:rPr lang="de-DE" sz="2800" smtClean="0"/>
              <a:t>Kunde betritt den Friseursalon.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800" smtClean="0"/>
              <a:t>Der verantwortliche Stylist berät den Kunden.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800" smtClean="0"/>
              <a:t>Nacheinander werden alle erforderlichen Dienstleistungen durchgeführt und auf dem Laufzettel eingetragen. Auch die verbrauchten Artikel werden erfasst.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2800" smtClean="0"/>
              <a:t>Am Ende erfolgt der Kassiervorgang, in dem die Dienstleistungen und die verbrauchten Artikel abgerechnet werden.</a:t>
            </a:r>
          </a:p>
          <a:p>
            <a:pPr marL="514350" indent="-514350">
              <a:buFont typeface="+mj-lt"/>
              <a:buAutoNum type="arabicPeriod"/>
            </a:pPr>
            <a:endParaRPr lang="de-DE" sz="2800"/>
          </a:p>
          <a:p>
            <a:pPr marL="0" indent="0">
              <a:buNone/>
            </a:pPr>
            <a:endParaRPr lang="de-DE" sz="28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8</a:t>
            </a:fld>
            <a:endParaRPr lang="de-DE"/>
          </a:p>
        </p:txBody>
      </p:sp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35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9</a:t>
            </a:fld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6" y="620688"/>
            <a:ext cx="9146866" cy="5422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045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Analyse – und jetzt?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10</a:t>
            </a:fld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592058" y="1772816"/>
            <a:ext cx="1963717" cy="64807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smtClean="0"/>
              <a:t>Anforderungs-analyse</a:t>
            </a:r>
            <a:endParaRPr lang="de-DE" sz="1600" b="1"/>
          </a:p>
        </p:txBody>
      </p:sp>
      <p:sp>
        <p:nvSpPr>
          <p:cNvPr id="14" name="Rechteck 13"/>
          <p:cNvSpPr/>
          <p:nvPr/>
        </p:nvSpPr>
        <p:spPr>
          <a:xfrm>
            <a:off x="1240130" y="2708920"/>
            <a:ext cx="1963717" cy="64807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smtClean="0"/>
              <a:t>Entwurf</a:t>
            </a:r>
            <a:endParaRPr lang="de-DE" sz="1600" b="1"/>
          </a:p>
        </p:txBody>
      </p:sp>
      <p:sp>
        <p:nvSpPr>
          <p:cNvPr id="16" name="Rechteck 15"/>
          <p:cNvSpPr/>
          <p:nvPr/>
        </p:nvSpPr>
        <p:spPr>
          <a:xfrm>
            <a:off x="2555775" y="4618921"/>
            <a:ext cx="1963717" cy="64807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smtClean="0"/>
              <a:t>Test</a:t>
            </a:r>
            <a:endParaRPr lang="de-DE" sz="1600" b="1"/>
          </a:p>
        </p:txBody>
      </p:sp>
      <p:sp>
        <p:nvSpPr>
          <p:cNvPr id="17" name="Rechteck 16"/>
          <p:cNvSpPr/>
          <p:nvPr/>
        </p:nvSpPr>
        <p:spPr>
          <a:xfrm>
            <a:off x="3203848" y="5518984"/>
            <a:ext cx="1963717" cy="64807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smtClean="0"/>
              <a:t>Inbetriebnahme</a:t>
            </a:r>
            <a:endParaRPr lang="de-DE" sz="1600" b="1"/>
          </a:p>
        </p:txBody>
      </p:sp>
      <p:cxnSp>
        <p:nvCxnSpPr>
          <p:cNvPr id="19" name="Gekrümmte Verbindung 18"/>
          <p:cNvCxnSpPr/>
          <p:nvPr/>
        </p:nvCxnSpPr>
        <p:spPr>
          <a:xfrm>
            <a:off x="2555776" y="2096852"/>
            <a:ext cx="242277" cy="61206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krümmte Verbindung 20"/>
          <p:cNvCxnSpPr>
            <a:stCxn id="14" idx="3"/>
          </p:cNvCxnSpPr>
          <p:nvPr/>
        </p:nvCxnSpPr>
        <p:spPr>
          <a:xfrm>
            <a:off x="3203847" y="3032956"/>
            <a:ext cx="333786" cy="61206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Gekrümmte Verbindung 22"/>
          <p:cNvCxnSpPr/>
          <p:nvPr/>
        </p:nvCxnSpPr>
        <p:spPr>
          <a:xfrm>
            <a:off x="3779911" y="3969060"/>
            <a:ext cx="405795" cy="649861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Gekrümmte Verbindung 24"/>
          <p:cNvCxnSpPr>
            <a:stCxn id="16" idx="3"/>
          </p:cNvCxnSpPr>
          <p:nvPr/>
        </p:nvCxnSpPr>
        <p:spPr>
          <a:xfrm>
            <a:off x="4519492" y="4942957"/>
            <a:ext cx="340540" cy="576027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Rechteck 25"/>
          <p:cNvSpPr/>
          <p:nvPr/>
        </p:nvSpPr>
        <p:spPr>
          <a:xfrm>
            <a:off x="1816195" y="3645024"/>
            <a:ext cx="1963717" cy="64807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smtClean="0"/>
              <a:t>Implementierung</a:t>
            </a:r>
            <a:endParaRPr lang="de-DE" sz="1600" b="1"/>
          </a:p>
        </p:txBody>
      </p:sp>
      <p:sp>
        <p:nvSpPr>
          <p:cNvPr id="15" name="Rechteck 14"/>
          <p:cNvSpPr/>
          <p:nvPr/>
        </p:nvSpPr>
        <p:spPr>
          <a:xfrm>
            <a:off x="1240129" y="2708920"/>
            <a:ext cx="1963717" cy="64807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smtClean="0"/>
              <a:t>Entwurf</a:t>
            </a:r>
            <a:endParaRPr lang="de-DE" sz="1600" b="1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2798053" y="1893367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mtClean="0"/>
              <a:t>OOA-Modell</a:t>
            </a:r>
            <a:endParaRPr lang="de-DE" b="1"/>
          </a:p>
        </p:txBody>
      </p:sp>
      <p:sp>
        <p:nvSpPr>
          <p:cNvPr id="20" name="Textfeld 19"/>
          <p:cNvSpPr txBox="1"/>
          <p:nvPr/>
        </p:nvSpPr>
        <p:spPr>
          <a:xfrm>
            <a:off x="3492240" y="2848290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mtClean="0"/>
              <a:t>OOD-Modell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420257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Software-Entwurf</a:t>
            </a:r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3600" b="1" smtClean="0"/>
              <a:t>Wir verwenden weiterhin…</a:t>
            </a:r>
          </a:p>
          <a:p>
            <a:r>
              <a:rPr lang="de-DE" sz="2800" b="1"/>
              <a:t> </a:t>
            </a:r>
            <a:r>
              <a:rPr lang="de-DE" sz="2800" smtClean="0"/>
              <a:t>Klassendiagramme (Statischer Entwurf)</a:t>
            </a:r>
          </a:p>
          <a:p>
            <a:r>
              <a:rPr lang="de-DE" sz="2800"/>
              <a:t> </a:t>
            </a:r>
            <a:r>
              <a:rPr lang="de-DE" sz="2800" smtClean="0"/>
              <a:t>Sequenzdiagramme (Dynamischer Entwurf)</a:t>
            </a:r>
          </a:p>
          <a:p>
            <a:pPr marL="0" indent="0">
              <a:buNone/>
            </a:pPr>
            <a:r>
              <a:rPr lang="de-DE" sz="3600" b="1" smtClean="0"/>
              <a:t>Ziel des OOD-Modells</a:t>
            </a:r>
          </a:p>
          <a:p>
            <a:r>
              <a:rPr lang="de-DE" sz="2800" smtClean="0"/>
              <a:t>es ist ein Spiegelbild des Programms</a:t>
            </a:r>
          </a:p>
          <a:p>
            <a:r>
              <a:rPr lang="de-DE" sz="2800" smtClean="0"/>
              <a:t>es enthält </a:t>
            </a:r>
            <a:r>
              <a:rPr lang="de-DE" sz="2800" smtClean="0">
                <a:solidFill>
                  <a:schemeClr val="accent1"/>
                </a:solidFill>
              </a:rPr>
              <a:t>alle</a:t>
            </a:r>
            <a:r>
              <a:rPr lang="de-DE" sz="2800" smtClean="0"/>
              <a:t> Klassen, Attribute und Operationen des Programms</a:t>
            </a:r>
          </a:p>
          <a:p>
            <a:r>
              <a:rPr lang="de-DE" sz="2800" smtClean="0"/>
              <a:t>es kann direkt in den Programmrahmen übersetzt werden (noch keine Implementierung der Operationen)</a:t>
            </a:r>
            <a:endParaRPr lang="de-DE" sz="2800" b="1"/>
          </a:p>
          <a:p>
            <a:pPr marL="0" indent="0">
              <a:buNone/>
            </a:pPr>
            <a:endParaRPr lang="de-DE" sz="280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11</a:t>
            </a:fld>
            <a:endParaRPr lang="de-DE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84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Software-Entwurf</a:t>
            </a:r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400" b="1" smtClean="0"/>
              <a:t>Vorgehensweise</a:t>
            </a:r>
          </a:p>
          <a:p>
            <a:r>
              <a:rPr lang="de-DE" sz="3200" smtClean="0"/>
              <a:t>Verfeinerung der statischen und dynamischen Modelle</a:t>
            </a:r>
          </a:p>
          <a:p>
            <a:r>
              <a:rPr lang="de-DE" sz="3200" smtClean="0"/>
              <a:t>Jedes der nachfolgenden objektorientierten Konzepte muss nun bei der Modellierung berücksichtigt werden!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12</a:t>
            </a:fld>
            <a:endParaRPr lang="de-DE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89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Software-Entwurf</a:t>
            </a:r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Basiskonzepte im Objektorientierten Entwurf (OOD)</a:t>
            </a:r>
          </a:p>
          <a:p>
            <a:r>
              <a:rPr lang="de-DE" sz="3600"/>
              <a:t> </a:t>
            </a:r>
            <a:r>
              <a:rPr lang="de-DE" sz="3200" smtClean="0"/>
              <a:t>Klassen</a:t>
            </a:r>
          </a:p>
          <a:p>
            <a:pPr lvl="1"/>
            <a:r>
              <a:rPr lang="de-DE" sz="2800" smtClean="0"/>
              <a:t>Parametrisierte Klassen (Stichwort Generics)</a:t>
            </a:r>
          </a:p>
          <a:p>
            <a:pPr lvl="1"/>
            <a:r>
              <a:rPr lang="de-DE" sz="2800" smtClean="0"/>
              <a:t>Container-Klassen (z.B. Datenstrukturen)</a:t>
            </a:r>
          </a:p>
          <a:p>
            <a:pPr lvl="1"/>
            <a:r>
              <a:rPr lang="de-DE" sz="2800" smtClean="0"/>
              <a:t>Abstrakte Klassen</a:t>
            </a:r>
          </a:p>
          <a:p>
            <a:pPr lvl="1"/>
            <a:r>
              <a:rPr lang="de-DE" sz="2800" smtClean="0"/>
              <a:t>Schnittstellen</a:t>
            </a:r>
          </a:p>
          <a:p>
            <a:pPr lvl="1"/>
            <a:r>
              <a:rPr lang="de-DE" sz="2800" smtClean="0"/>
              <a:t>Innere Klassen</a:t>
            </a:r>
            <a:endParaRPr lang="de-DE" sz="280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13</a:t>
            </a:fld>
            <a:endParaRPr lang="de-DE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254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Software-Entwurf</a:t>
            </a:r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3600" b="1"/>
              <a:t>Basisk</a:t>
            </a:r>
            <a:r>
              <a:rPr lang="de-DE" sz="3600" b="1" smtClean="0"/>
              <a:t>onzepte im Objektorientierten Entwurf (OOD)</a:t>
            </a:r>
          </a:p>
          <a:p>
            <a:r>
              <a:rPr lang="de-DE" sz="3600"/>
              <a:t> </a:t>
            </a:r>
            <a:r>
              <a:rPr lang="de-DE" sz="3200" smtClean="0"/>
              <a:t>Attribute</a:t>
            </a:r>
          </a:p>
          <a:p>
            <a:pPr lvl="1"/>
            <a:r>
              <a:rPr lang="de-DE" sz="2800" smtClean="0"/>
              <a:t>Sichtbarkeiten (public, private, protected, package)</a:t>
            </a:r>
          </a:p>
          <a:p>
            <a:pPr lvl="1"/>
            <a:r>
              <a:rPr lang="de-DE" sz="2800" smtClean="0"/>
              <a:t>Eigenschaftswerte in UML (readonly, ordered, subsets)</a:t>
            </a:r>
          </a:p>
          <a:p>
            <a:pPr lvl="1"/>
            <a:r>
              <a:rPr lang="de-DE" sz="2800" smtClean="0"/>
              <a:t>Typen</a:t>
            </a:r>
          </a:p>
          <a:p>
            <a:pPr lvl="1"/>
            <a:r>
              <a:rPr lang="de-DE" sz="2800" smtClean="0"/>
              <a:t>Klassenattribute (statisch)</a:t>
            </a:r>
          </a:p>
          <a:p>
            <a:pPr lvl="1"/>
            <a:r>
              <a:rPr lang="de-DE" sz="2800" smtClean="0"/>
              <a:t>Initialisierung</a:t>
            </a:r>
            <a:endParaRPr lang="de-DE" sz="280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14</a:t>
            </a:fld>
            <a:endParaRPr lang="de-DE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657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Software-Entwurf</a:t>
            </a:r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/>
              <a:t>Basisk</a:t>
            </a:r>
            <a:r>
              <a:rPr lang="de-DE" sz="3600" b="1" smtClean="0"/>
              <a:t>onzepte im Objektorientierten Entwurf (OOD)</a:t>
            </a:r>
          </a:p>
          <a:p>
            <a:r>
              <a:rPr lang="de-DE" sz="3600"/>
              <a:t> </a:t>
            </a:r>
            <a:r>
              <a:rPr lang="de-DE" sz="3200" smtClean="0"/>
              <a:t>Operationen</a:t>
            </a:r>
          </a:p>
          <a:p>
            <a:pPr lvl="1"/>
            <a:r>
              <a:rPr lang="de-DE" sz="2800" smtClean="0"/>
              <a:t> Signatur </a:t>
            </a:r>
            <a:r>
              <a:rPr lang="de-DE" smtClean="0">
                <a:solidFill>
                  <a:schemeClr val="accent1"/>
                </a:solidFill>
              </a:rPr>
              <a:t>Sichtbarkeit</a:t>
            </a:r>
            <a:r>
              <a:rPr lang="de-DE" b="1" smtClean="0">
                <a:solidFill>
                  <a:schemeClr val="accent1"/>
                </a:solidFill>
              </a:rPr>
              <a:t> name(</a:t>
            </a:r>
            <a:r>
              <a:rPr lang="de-DE" smtClean="0">
                <a:solidFill>
                  <a:schemeClr val="accent1"/>
                </a:solidFill>
              </a:rPr>
              <a:t>Parameterliste</a:t>
            </a:r>
            <a:r>
              <a:rPr lang="de-DE" b="1" smtClean="0">
                <a:solidFill>
                  <a:schemeClr val="accent1"/>
                </a:solidFill>
              </a:rPr>
              <a:t>) : </a:t>
            </a:r>
            <a:r>
              <a:rPr lang="de-DE" smtClean="0">
                <a:solidFill>
                  <a:schemeClr val="accent1"/>
                </a:solidFill>
              </a:rPr>
              <a:t>Ergebnistyp</a:t>
            </a:r>
          </a:p>
          <a:p>
            <a:pPr lvl="1"/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/>
              <a:t>abstrakte Operationen</a:t>
            </a:r>
          </a:p>
          <a:p>
            <a:pPr lvl="1"/>
            <a:r>
              <a:rPr lang="de-DE" sz="2800">
                <a:solidFill>
                  <a:schemeClr val="tx1"/>
                </a:solidFill>
              </a:rPr>
              <a:t> </a:t>
            </a:r>
            <a:r>
              <a:rPr lang="de-DE" sz="2800" smtClean="0"/>
              <a:t>Klassenoperationen (statisch)</a:t>
            </a:r>
          </a:p>
          <a:p>
            <a:pPr lvl="1"/>
            <a:r>
              <a:rPr lang="de-DE" sz="2800">
                <a:solidFill>
                  <a:schemeClr val="tx1"/>
                </a:solidFill>
              </a:rPr>
              <a:t> </a:t>
            </a:r>
            <a:r>
              <a:rPr lang="de-DE" sz="2800" smtClean="0"/>
              <a:t>Konstruktoren</a:t>
            </a:r>
            <a:endParaRPr lang="de-DE" sz="2800" smtClean="0">
              <a:solidFill>
                <a:schemeClr val="tx1"/>
              </a:solidFill>
            </a:endParaRPr>
          </a:p>
          <a:p>
            <a:pPr lvl="1"/>
            <a:endParaRPr lang="de-DE" sz="2800" smtClean="0">
              <a:solidFill>
                <a:schemeClr val="accent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15</a:t>
            </a:fld>
            <a:endParaRPr lang="de-DE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27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Software-Entwurf</a:t>
            </a:r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Ergänzungen UML + Java Mapping</a:t>
            </a:r>
          </a:p>
          <a:p>
            <a:pPr marL="0" indent="0">
              <a:buNone/>
            </a:pPr>
            <a:r>
              <a:rPr lang="de-DE" sz="3200" smtClean="0">
                <a:solidFill>
                  <a:schemeClr val="accent1"/>
                </a:solidFill>
              </a:rPr>
              <a:t>Multiplizitäten von Attributen</a:t>
            </a:r>
          </a:p>
          <a:p>
            <a:pPr marL="0" indent="0">
              <a:buNone/>
            </a:pPr>
            <a:r>
              <a:rPr lang="de-DE" sz="3200" smtClean="0">
                <a:solidFill>
                  <a:schemeClr val="accent1"/>
                </a:solidFill>
              </a:rPr>
              <a:t>Klassenattribute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16</a:t>
            </a:fld>
            <a:endParaRPr lang="de-DE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73016"/>
            <a:ext cx="8194660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0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Software-Entwurf</a:t>
            </a:r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Ergänzungen UML + Java Mapping</a:t>
            </a:r>
          </a:p>
          <a:p>
            <a:pPr marL="0" indent="0">
              <a:buNone/>
            </a:pPr>
            <a:r>
              <a:rPr lang="de-DE" sz="3200" smtClean="0">
                <a:solidFill>
                  <a:schemeClr val="accent1"/>
                </a:solidFill>
              </a:rPr>
              <a:t>Unveränderliche Attribute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17</a:t>
            </a:fld>
            <a:endParaRPr lang="de-DE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53" y="3212976"/>
            <a:ext cx="7638038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77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18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97159" y="18864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smtClean="0"/>
              <a:t>Ergänzungen UML + Java Mapping</a:t>
            </a:r>
          </a:p>
          <a:p>
            <a:pPr marL="0" indent="0">
              <a:buNone/>
            </a:pPr>
            <a:r>
              <a:rPr lang="de-DE" smtClean="0">
                <a:solidFill>
                  <a:schemeClr val="accent1"/>
                </a:solidFill>
              </a:rPr>
              <a:t>Operationen und Parameter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04898"/>
            <a:ext cx="8692358" cy="457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77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19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179512" y="147745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Ergänzungen UML + Java Mapping</a:t>
            </a:r>
          </a:p>
          <a:p>
            <a:pPr marL="0" indent="0">
              <a:buNone/>
            </a:pPr>
            <a:r>
              <a:rPr lang="de-DE" sz="3200" smtClean="0">
                <a:solidFill>
                  <a:schemeClr val="accent1"/>
                </a:solidFill>
              </a:rPr>
              <a:t>Sichtbarkeiten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484784"/>
            <a:ext cx="8717915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5"/>
          <p:cNvSpPr/>
          <p:nvPr/>
        </p:nvSpPr>
        <p:spPr>
          <a:xfrm>
            <a:off x="6948264" y="5517232"/>
            <a:ext cx="201622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14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20</a:t>
            </a:fld>
            <a:endParaRPr lang="de-DE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6584334" cy="324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539552" y="4797152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smtClean="0"/>
              <a:t>Quelle: http</a:t>
            </a:r>
            <a:r>
              <a:rPr lang="de-DE" b="1"/>
              <a:t>://docs.oracle.com/javase/tutorial/java/javaOO/accesscontrol.html</a:t>
            </a:r>
          </a:p>
        </p:txBody>
      </p:sp>
    </p:spTree>
    <p:extLst>
      <p:ext uri="{BB962C8B-B14F-4D97-AF65-F5344CB8AC3E}">
        <p14:creationId xmlns:p14="http://schemas.microsoft.com/office/powerpoint/2010/main" val="27770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21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179512" y="18864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smtClean="0"/>
              <a:t>Ergänzungen UML + Java Mapping</a:t>
            </a:r>
          </a:p>
          <a:p>
            <a:pPr marL="0" indent="0">
              <a:buNone/>
            </a:pPr>
            <a:r>
              <a:rPr lang="de-DE" smtClean="0">
                <a:solidFill>
                  <a:schemeClr val="accent1"/>
                </a:solidFill>
              </a:rPr>
              <a:t>Parametrisierte Klasse</a:t>
            </a:r>
          </a:p>
        </p:txBody>
      </p:sp>
      <p:pic>
        <p:nvPicPr>
          <p:cNvPr id="8194" name="Picture 2" descr="graphics/06fig2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948" y="692696"/>
            <a:ext cx="4762500" cy="532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06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22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179512" y="147745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Ergänzungen UML + Java Mapping</a:t>
            </a:r>
          </a:p>
          <a:p>
            <a:pPr marL="0" indent="0">
              <a:buNone/>
            </a:pPr>
            <a:r>
              <a:rPr lang="de-DE" sz="3200" smtClean="0">
                <a:solidFill>
                  <a:schemeClr val="accent1"/>
                </a:solidFill>
              </a:rPr>
              <a:t>Schnittstellen</a:t>
            </a:r>
          </a:p>
        </p:txBody>
      </p:sp>
      <p:sp>
        <p:nvSpPr>
          <p:cNvPr id="6" name="Rechteck 5"/>
          <p:cNvSpPr/>
          <p:nvPr/>
        </p:nvSpPr>
        <p:spPr>
          <a:xfrm>
            <a:off x="6948264" y="5517232"/>
            <a:ext cx="201622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484784"/>
            <a:ext cx="8388253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2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23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179512" y="147745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Ergänzungen UML + Java Mapping</a:t>
            </a:r>
          </a:p>
          <a:p>
            <a:pPr marL="0" indent="0">
              <a:buNone/>
            </a:pPr>
            <a:r>
              <a:rPr lang="de-DE" sz="3200" smtClean="0">
                <a:solidFill>
                  <a:schemeClr val="accent1"/>
                </a:solidFill>
              </a:rPr>
              <a:t>Abstrakte Klassen und Operationen</a:t>
            </a:r>
          </a:p>
          <a:p>
            <a:r>
              <a:rPr lang="de-DE" sz="3200">
                <a:solidFill>
                  <a:schemeClr val="accent1"/>
                </a:solidFill>
              </a:rPr>
              <a:t> </a:t>
            </a:r>
            <a:r>
              <a:rPr lang="de-DE" sz="3200" smtClean="0"/>
              <a:t>Schlüsselwort {abstract} oder…</a:t>
            </a:r>
          </a:p>
          <a:p>
            <a:r>
              <a:rPr lang="de-DE" sz="3200">
                <a:solidFill>
                  <a:schemeClr val="accent1"/>
                </a:solidFill>
              </a:rPr>
              <a:t> </a:t>
            </a:r>
            <a:r>
              <a:rPr lang="de-DE" sz="3200" smtClean="0">
                <a:solidFill>
                  <a:schemeClr val="accent1"/>
                </a:solidFill>
              </a:rPr>
              <a:t>… </a:t>
            </a:r>
            <a:r>
              <a:rPr lang="de-DE" sz="3200" smtClean="0"/>
              <a:t>Klassenname / Operationsname </a:t>
            </a:r>
            <a:r>
              <a:rPr lang="de-DE" sz="3200" i="1" smtClean="0"/>
              <a:t>kursiv</a:t>
            </a:r>
            <a:r>
              <a:rPr lang="de-DE" sz="3200" smtClean="0"/>
              <a:t> schreiben</a:t>
            </a:r>
          </a:p>
        </p:txBody>
      </p:sp>
      <p:sp>
        <p:nvSpPr>
          <p:cNvPr id="6" name="Rechteck 5"/>
          <p:cNvSpPr/>
          <p:nvPr/>
        </p:nvSpPr>
        <p:spPr>
          <a:xfrm>
            <a:off x="6948264" y="5517232"/>
            <a:ext cx="201622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055" y="2672916"/>
            <a:ext cx="5203135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Gerade Verbindung 7"/>
          <p:cNvCxnSpPr/>
          <p:nvPr/>
        </p:nvCxnSpPr>
        <p:spPr>
          <a:xfrm flipV="1">
            <a:off x="5004048" y="3789040"/>
            <a:ext cx="0" cy="9721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flipH="1">
            <a:off x="3347864" y="4293096"/>
            <a:ext cx="309634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 flipV="1">
            <a:off x="3347864" y="4293096"/>
            <a:ext cx="0" cy="4680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flipV="1">
            <a:off x="6427326" y="4293096"/>
            <a:ext cx="0" cy="4680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53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Software-Entwurf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24</a:t>
            </a:fld>
            <a:endParaRPr lang="de-DE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10" name="Ovale Legende 9"/>
          <p:cNvSpPr/>
          <p:nvPr/>
        </p:nvSpPr>
        <p:spPr>
          <a:xfrm>
            <a:off x="323528" y="1484784"/>
            <a:ext cx="3024336" cy="1656184"/>
          </a:xfrm>
          <a:prstGeom prst="wedgeEllipseCallout">
            <a:avLst>
              <a:gd name="adj1" fmla="val -51574"/>
              <a:gd name="adj2" fmla="val 5454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Ok, ich fang‘ jetzt an zu modellieren…</a:t>
            </a:r>
            <a:endParaRPr lang="de-DE" b="1"/>
          </a:p>
        </p:txBody>
      </p:sp>
      <p:sp>
        <p:nvSpPr>
          <p:cNvPr id="11" name="Ovale Legende 10"/>
          <p:cNvSpPr/>
          <p:nvPr/>
        </p:nvSpPr>
        <p:spPr>
          <a:xfrm>
            <a:off x="3312828" y="2060848"/>
            <a:ext cx="2245350" cy="1456710"/>
          </a:xfrm>
          <a:prstGeom prst="wedgeEllipseCallout">
            <a:avLst>
              <a:gd name="adj1" fmla="val 51942"/>
              <a:gd name="adj2" fmla="val 4893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*Grübel* *grübel*</a:t>
            </a:r>
            <a:endParaRPr lang="de-DE" b="1"/>
          </a:p>
        </p:txBody>
      </p:sp>
      <p:sp>
        <p:nvSpPr>
          <p:cNvPr id="12" name="Ovale Legende 11"/>
          <p:cNvSpPr/>
          <p:nvPr/>
        </p:nvSpPr>
        <p:spPr>
          <a:xfrm>
            <a:off x="2195736" y="4149080"/>
            <a:ext cx="2880320" cy="1440160"/>
          </a:xfrm>
          <a:prstGeom prst="wedgeEllipseCallout">
            <a:avLst>
              <a:gd name="adj1" fmla="val 42206"/>
              <a:gd name="adj2" fmla="val 7326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Kann ich das so machen? Ist das professionell?</a:t>
            </a:r>
            <a:endParaRPr lang="de-DE" b="1"/>
          </a:p>
        </p:txBody>
      </p:sp>
      <p:sp>
        <p:nvSpPr>
          <p:cNvPr id="13" name="Ovale Legende 12"/>
          <p:cNvSpPr/>
          <p:nvPr/>
        </p:nvSpPr>
        <p:spPr>
          <a:xfrm>
            <a:off x="5759830" y="3073787"/>
            <a:ext cx="2599994" cy="1456710"/>
          </a:xfrm>
          <a:prstGeom prst="wedgeEllipseCallout">
            <a:avLst>
              <a:gd name="adj1" fmla="val -46072"/>
              <a:gd name="adj2" fmla="val 6276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*Kritzel* *Krakel*</a:t>
            </a:r>
          </a:p>
          <a:p>
            <a:pPr algn="ctr"/>
            <a:r>
              <a:rPr lang="de-DE" b="1" smtClean="0"/>
              <a:t>*Radier*</a:t>
            </a:r>
          </a:p>
          <a:p>
            <a:pPr algn="ctr"/>
            <a:r>
              <a:rPr lang="de-DE" b="1" smtClean="0"/>
              <a:t>*FetzRupfReiß*</a:t>
            </a:r>
            <a:endParaRPr lang="de-DE" b="1"/>
          </a:p>
        </p:txBody>
      </p:sp>
      <p:sp>
        <p:nvSpPr>
          <p:cNvPr id="14" name="Ovale Legende 13"/>
          <p:cNvSpPr/>
          <p:nvPr/>
        </p:nvSpPr>
        <p:spPr>
          <a:xfrm>
            <a:off x="5759830" y="4725144"/>
            <a:ext cx="2880320" cy="1440160"/>
          </a:xfrm>
          <a:prstGeom prst="wedgeEllipseCallout">
            <a:avLst>
              <a:gd name="adj1" fmla="val -49805"/>
              <a:gd name="adj2" fmla="val 4528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Wie würde das ein Profi entwerfen???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116279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Software-Entwurf</a:t>
            </a:r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„Wie würde das ein Profi machen?“</a:t>
            </a:r>
          </a:p>
          <a:p>
            <a:pPr marL="0" indent="0">
              <a:buNone/>
            </a:pPr>
            <a:endParaRPr lang="de-DE" sz="3600" b="1" smtClean="0"/>
          </a:p>
          <a:p>
            <a:pPr marL="0" indent="0">
              <a:buNone/>
            </a:pPr>
            <a:r>
              <a:rPr lang="de-DE" sz="2800" b="1"/>
              <a:t>Definition </a:t>
            </a:r>
            <a:r>
              <a:rPr lang="de-DE" sz="2800" b="1" smtClean="0"/>
              <a:t>(Entwurfsmuster)</a:t>
            </a:r>
            <a:r>
              <a:rPr lang="de-DE" sz="2800" b="1" baseline="30000" smtClean="0"/>
              <a:t>1</a:t>
            </a:r>
            <a:endParaRPr lang="de-DE" sz="2800" b="1"/>
          </a:p>
          <a:p>
            <a:pPr marL="0" indent="0">
              <a:buNone/>
            </a:pPr>
            <a:endParaRPr lang="de-DE" sz="2800" smtClean="0">
              <a:solidFill>
                <a:schemeClr val="tx1"/>
              </a:solidFill>
            </a:endParaRPr>
          </a:p>
          <a:p>
            <a:pPr lvl="1"/>
            <a:endParaRPr lang="de-DE" sz="2800" smtClean="0">
              <a:solidFill>
                <a:schemeClr val="accent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25</a:t>
            </a:fld>
            <a:endParaRPr lang="de-DE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8" name="Abgerundetes Rechteck 7"/>
          <p:cNvSpPr/>
          <p:nvPr/>
        </p:nvSpPr>
        <p:spPr>
          <a:xfrm>
            <a:off x="511872" y="3452904"/>
            <a:ext cx="8064896" cy="2280352"/>
          </a:xfrm>
          <a:prstGeom prst="roundRect">
            <a:avLst>
              <a:gd name="adj" fmla="val 79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smtClean="0"/>
              <a:t>Entwurfsmuster</a:t>
            </a:r>
            <a:r>
              <a:rPr lang="de-DE" sz="2400" smtClean="0"/>
              <a:t> sind bewährte, generische Lösungen </a:t>
            </a:r>
            <a:r>
              <a:rPr lang="de-DE" sz="2400"/>
              <a:t>für wiederkehrende </a:t>
            </a:r>
            <a:r>
              <a:rPr lang="de-DE" sz="2400" smtClean="0"/>
              <a:t>Entwurfsprobleme. Sie </a:t>
            </a:r>
            <a:r>
              <a:rPr lang="de-DE" sz="2400"/>
              <a:t>stellen </a:t>
            </a:r>
            <a:r>
              <a:rPr lang="de-DE" sz="2400" smtClean="0"/>
              <a:t>eine wiederverwendbare </a:t>
            </a:r>
            <a:r>
              <a:rPr lang="de-DE" sz="2400"/>
              <a:t>Vorlage zur Problemlösung dar, die in einem bestimmten Zusammenhang einsetzbar ist.</a:t>
            </a:r>
            <a:endParaRPr lang="de-DE" sz="2400" b="1"/>
          </a:p>
        </p:txBody>
      </p:sp>
      <p:sp>
        <p:nvSpPr>
          <p:cNvPr id="9" name="Rechteck 8"/>
          <p:cNvSpPr/>
          <p:nvPr/>
        </p:nvSpPr>
        <p:spPr>
          <a:xfrm>
            <a:off x="511872" y="593998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smtClean="0"/>
              <a:t>1) engl. Design Pattern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92020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Software-Entwurf</a:t>
            </a:r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sz="3600" b="1" smtClean="0"/>
              <a:t>Architekturmuster</a:t>
            </a:r>
          </a:p>
          <a:p>
            <a:r>
              <a:rPr lang="de-DE" sz="3200" smtClean="0"/>
              <a:t>Entwurfsmuster </a:t>
            </a:r>
            <a:r>
              <a:rPr lang="de-DE" sz="3200"/>
              <a:t>von hohem </a:t>
            </a:r>
            <a:r>
              <a:rPr lang="de-DE" sz="3200" smtClean="0"/>
              <a:t/>
            </a:r>
            <a:br>
              <a:rPr lang="de-DE" sz="3200" smtClean="0"/>
            </a:br>
            <a:r>
              <a:rPr lang="de-DE" sz="3200" smtClean="0"/>
              <a:t>Abstraktionsgrad</a:t>
            </a:r>
          </a:p>
          <a:p>
            <a:r>
              <a:rPr lang="de-DE" sz="3200" smtClean="0"/>
              <a:t>Empfehlungen für logische und physikalische Strukturierung des Systems in Komponenten</a:t>
            </a:r>
          </a:p>
          <a:p>
            <a:pPr lvl="1"/>
            <a:r>
              <a:rPr lang="de-DE" sz="2800" smtClean="0"/>
              <a:t>Logisch: Klassen</a:t>
            </a:r>
            <a:r>
              <a:rPr lang="de-DE" sz="2800"/>
              <a:t>, </a:t>
            </a:r>
            <a:r>
              <a:rPr lang="de-DE" sz="2800" smtClean="0"/>
              <a:t>Pakete</a:t>
            </a:r>
          </a:p>
          <a:p>
            <a:pPr lvl="1"/>
            <a:r>
              <a:rPr lang="de-DE" sz="2800" smtClean="0"/>
              <a:t>Physikalisch: Aufbau des verteilten Systems</a:t>
            </a:r>
            <a:endParaRPr lang="de-DE" sz="2800"/>
          </a:p>
          <a:p>
            <a:r>
              <a:rPr lang="de-DE" sz="3200" smtClean="0"/>
              <a:t>Empfehlungen für die Gestaltung von </a:t>
            </a:r>
            <a:br>
              <a:rPr lang="de-DE" sz="3200" smtClean="0"/>
            </a:br>
            <a:r>
              <a:rPr lang="de-DE" sz="3200" smtClean="0"/>
              <a:t>Beziehungen zwischen den Komponenten</a:t>
            </a:r>
            <a:endParaRPr lang="de-DE" sz="3200"/>
          </a:p>
          <a:p>
            <a:endParaRPr lang="de-DE" sz="3200" smtClean="0"/>
          </a:p>
          <a:p>
            <a:pPr marL="0" indent="0">
              <a:buNone/>
            </a:pPr>
            <a:endParaRPr lang="de-DE" sz="3600" b="1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26</a:t>
            </a:fld>
            <a:endParaRPr lang="de-DE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41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Software-Entwurf</a:t>
            </a:r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3600" b="1" smtClean="0"/>
              <a:t>Entwurfsmuster bieten Lösungen für…</a:t>
            </a:r>
          </a:p>
          <a:p>
            <a:r>
              <a:rPr lang="de-DE" sz="3600"/>
              <a:t> </a:t>
            </a:r>
            <a:r>
              <a:rPr lang="de-DE" sz="3200" smtClean="0"/>
              <a:t>Bestimmung der </a:t>
            </a:r>
            <a:r>
              <a:rPr lang="de-DE" sz="3200" smtClean="0">
                <a:solidFill>
                  <a:schemeClr val="accent1"/>
                </a:solidFill>
              </a:rPr>
              <a:t>technischen Klassen</a:t>
            </a:r>
            <a:r>
              <a:rPr lang="de-DE" sz="3200" smtClean="0"/>
              <a:t>, d.h. </a:t>
            </a:r>
            <a:br>
              <a:rPr lang="de-DE" sz="3200" smtClean="0"/>
            </a:br>
            <a:r>
              <a:rPr lang="de-DE" sz="3200" smtClean="0"/>
              <a:t> Klassen ohne Entsprechung in der </a:t>
            </a:r>
            <a:br>
              <a:rPr lang="de-DE" sz="3200" smtClean="0"/>
            </a:br>
            <a:r>
              <a:rPr lang="de-DE" sz="3200" smtClean="0"/>
              <a:t> Anwendungsdomäne</a:t>
            </a:r>
          </a:p>
          <a:p>
            <a:r>
              <a:rPr lang="de-DE" sz="3200"/>
              <a:t> </a:t>
            </a:r>
            <a:r>
              <a:rPr lang="de-DE" sz="3200" smtClean="0"/>
              <a:t>Gestaltung der </a:t>
            </a:r>
            <a:r>
              <a:rPr lang="de-DE" sz="3200" smtClean="0">
                <a:solidFill>
                  <a:schemeClr val="accent1"/>
                </a:solidFill>
              </a:rPr>
              <a:t>Beziehungen</a:t>
            </a:r>
            <a:r>
              <a:rPr lang="de-DE" sz="3200" smtClean="0"/>
              <a:t> zwischen  </a:t>
            </a:r>
            <a:br>
              <a:rPr lang="de-DE" sz="3200" smtClean="0"/>
            </a:br>
            <a:r>
              <a:rPr lang="de-DE" sz="3200" smtClean="0"/>
              <a:t> technischen Klassen und Objekten</a:t>
            </a:r>
          </a:p>
          <a:p>
            <a:r>
              <a:rPr lang="de-DE" sz="3200"/>
              <a:t> </a:t>
            </a:r>
            <a:r>
              <a:rPr lang="de-DE" sz="3200" smtClean="0"/>
              <a:t>Bestimmung der </a:t>
            </a:r>
            <a:r>
              <a:rPr lang="de-DE" sz="3200" smtClean="0">
                <a:solidFill>
                  <a:schemeClr val="accent1"/>
                </a:solidFill>
              </a:rPr>
              <a:t>Klassengranularität</a:t>
            </a:r>
          </a:p>
          <a:p>
            <a:r>
              <a:rPr lang="de-DE" sz="3200"/>
              <a:t> </a:t>
            </a:r>
            <a:r>
              <a:rPr lang="de-DE" sz="3200" smtClean="0"/>
              <a:t>Bestimmung von </a:t>
            </a:r>
            <a:r>
              <a:rPr lang="de-DE" sz="3200" smtClean="0">
                <a:solidFill>
                  <a:schemeClr val="accent1"/>
                </a:solidFill>
              </a:rPr>
              <a:t>Schnittstellen </a:t>
            </a:r>
            <a:r>
              <a:rPr lang="de-DE" sz="3200" smtClean="0"/>
              <a:t>(Polymorphie)</a:t>
            </a:r>
          </a:p>
          <a:p>
            <a:r>
              <a:rPr lang="de-DE" sz="3200"/>
              <a:t> </a:t>
            </a:r>
            <a:r>
              <a:rPr lang="de-DE" sz="3200" smtClean="0"/>
              <a:t>Gestaltung </a:t>
            </a:r>
            <a:r>
              <a:rPr lang="de-DE" sz="3200" smtClean="0">
                <a:solidFill>
                  <a:schemeClr val="accent1"/>
                </a:solidFill>
              </a:rPr>
              <a:t>erweiterbarer und </a:t>
            </a:r>
            <a:br>
              <a:rPr lang="de-DE" sz="3200" smtClean="0">
                <a:solidFill>
                  <a:schemeClr val="accent1"/>
                </a:solidFill>
              </a:rPr>
            </a:br>
            <a:r>
              <a:rPr lang="de-DE" sz="3200" smtClean="0">
                <a:solidFill>
                  <a:schemeClr val="accent1"/>
                </a:solidFill>
              </a:rPr>
              <a:t> wiederverwendbarer</a:t>
            </a:r>
            <a:r>
              <a:rPr lang="de-DE" sz="3200" smtClean="0"/>
              <a:t> Software</a:t>
            </a:r>
            <a:endParaRPr lang="de-DE" sz="2800"/>
          </a:p>
          <a:p>
            <a:endParaRPr lang="de-DE" sz="3200" smtClean="0"/>
          </a:p>
          <a:p>
            <a:pPr marL="0" indent="0">
              <a:buNone/>
            </a:pPr>
            <a:endParaRPr lang="de-DE" sz="3600" b="1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27</a:t>
            </a:fld>
            <a:endParaRPr lang="de-DE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08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mtClean="0"/>
              <a:t>Software-Entwurf</a:t>
            </a:r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200" b="1" smtClean="0">
                <a:solidFill>
                  <a:schemeClr val="accent1"/>
                </a:solidFill>
              </a:rPr>
              <a:t>Im Folgenden werden wir wesentliche Architektur- und Entwurfsmuster in einem vorweihnachtlichen Rahmen kennen lernen…</a:t>
            </a:r>
          </a:p>
          <a:p>
            <a:pPr marL="0" indent="0">
              <a:buNone/>
            </a:pPr>
            <a:endParaRPr lang="de-DE" sz="3600" b="1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28</a:t>
            </a:fld>
            <a:endParaRPr lang="de-DE"/>
          </a:p>
        </p:txBody>
      </p:sp>
      <p:pic>
        <p:nvPicPr>
          <p:cNvPr id="1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527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066800" y="8153400"/>
            <a:ext cx="7834313" cy="59372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6" name="reveal_22"/>
          <p:cNvSpPr/>
          <p:nvPr/>
        </p:nvSpPr>
        <p:spPr bwMode="auto">
          <a:xfrm>
            <a:off x="1153886" y="1643743"/>
            <a:ext cx="947057" cy="587828"/>
          </a:xfrm>
          <a:prstGeom prst="rect">
            <a:avLst/>
          </a:prstGeom>
          <a:blipFill dpi="0" rotWithShape="1">
            <a:blip r:embed="rId4" cstate="print"/>
            <a:srcRect/>
            <a:tile tx="-63500" ty="0" sx="50000" sy="50000" flip="none" algn="ct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veal_2">
            <a:hlinkClick r:id="rId5" action="ppaction://hlinksldjump"/>
          </p:cNvPr>
          <p:cNvSpPr/>
          <p:nvPr/>
        </p:nvSpPr>
        <p:spPr bwMode="auto">
          <a:xfrm>
            <a:off x="4953000" y="3326606"/>
            <a:ext cx="892629" cy="511969"/>
          </a:xfrm>
          <a:prstGeom prst="rect">
            <a:avLst/>
          </a:prstGeom>
          <a:blipFill dpi="0" rotWithShape="1">
            <a:blip r:embed="rId6" cstate="print"/>
            <a:srcRect/>
            <a:tile tx="63500" ty="0" sx="35000" sy="35000" flip="none" algn="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aveal_14"/>
          <p:cNvSpPr/>
          <p:nvPr/>
        </p:nvSpPr>
        <p:spPr bwMode="auto">
          <a:xfrm>
            <a:off x="6781800" y="3374571"/>
            <a:ext cx="957943" cy="609260"/>
          </a:xfrm>
          <a:prstGeom prst="rect">
            <a:avLst/>
          </a:prstGeom>
          <a:blipFill dpi="0" rotWithShape="1">
            <a:blip r:embed="rId7" cstate="print"/>
            <a:srcRect/>
            <a:tile tx="0" ty="25400" sx="50000" sy="5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veal_24"/>
          <p:cNvSpPr/>
          <p:nvPr/>
        </p:nvSpPr>
        <p:spPr bwMode="auto">
          <a:xfrm>
            <a:off x="6781800" y="4234543"/>
            <a:ext cx="947057" cy="587828"/>
          </a:xfrm>
          <a:prstGeom prst="rect">
            <a:avLst/>
          </a:prstGeom>
          <a:blipFill dpi="0" rotWithShape="1">
            <a:blip r:embed="rId8" cstate="print"/>
            <a:srcRect/>
            <a:tile tx="228600" ty="-127000" sx="40000" sy="4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eveal_13"/>
          <p:cNvSpPr/>
          <p:nvPr/>
        </p:nvSpPr>
        <p:spPr bwMode="auto">
          <a:xfrm>
            <a:off x="6760029" y="5083629"/>
            <a:ext cx="979714" cy="783771"/>
          </a:xfrm>
          <a:prstGeom prst="rect">
            <a:avLst/>
          </a:prstGeom>
          <a:blipFill dpi="0" rotWithShape="1">
            <a:blip r:embed="rId8" cstate="print"/>
            <a:srcRect/>
            <a:tile tx="127000" ty="0" sx="50000" sy="50000" flip="none" algn="b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veal_6"/>
          <p:cNvSpPr/>
          <p:nvPr/>
        </p:nvSpPr>
        <p:spPr bwMode="auto">
          <a:xfrm>
            <a:off x="5377552" y="5366663"/>
            <a:ext cx="674914" cy="631372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 l="20000" r="20000" b="-10000"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veal_12"/>
          <p:cNvSpPr/>
          <p:nvPr/>
        </p:nvSpPr>
        <p:spPr bwMode="auto">
          <a:xfrm>
            <a:off x="4953000" y="4186238"/>
            <a:ext cx="892629" cy="500062"/>
          </a:xfrm>
          <a:prstGeom prst="rect">
            <a:avLst/>
          </a:prstGeom>
          <a:blipFill dpi="0" rotWithShape="1">
            <a:blip r:embed="rId10" cstate="print"/>
            <a:srcRect/>
            <a:tile tx="508000" ty="635000" sx="70000" sy="70000" flip="none" algn="b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eveal_21"/>
          <p:cNvSpPr/>
          <p:nvPr/>
        </p:nvSpPr>
        <p:spPr bwMode="auto">
          <a:xfrm>
            <a:off x="4953000" y="2488406"/>
            <a:ext cx="881743" cy="514349"/>
          </a:xfrm>
          <a:prstGeom prst="rect">
            <a:avLst/>
          </a:prstGeom>
          <a:blipFill dpi="0" rotWithShape="1">
            <a:blip r:embed="rId11" cstate="print"/>
            <a:srcRect/>
            <a:tile tx="0" ty="635000" sx="100000" sy="100000" flip="none" algn="b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eveal_17"/>
          <p:cNvSpPr/>
          <p:nvPr/>
        </p:nvSpPr>
        <p:spPr bwMode="auto">
          <a:xfrm>
            <a:off x="5000625" y="1790700"/>
            <a:ext cx="814388" cy="433388"/>
          </a:xfrm>
          <a:prstGeom prst="rect">
            <a:avLst/>
          </a:prstGeom>
          <a:blipFill dpi="0" rotWithShape="1">
            <a:blip r:embed="rId12" cstate="print"/>
            <a:srcRect/>
            <a:tile tx="63500" ty="127000" sx="25000" sy="25000" flip="none" algn="ct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reveal_9"/>
          <p:cNvSpPr/>
          <p:nvPr/>
        </p:nvSpPr>
        <p:spPr bwMode="auto">
          <a:xfrm>
            <a:off x="5176837" y="995362"/>
            <a:ext cx="490538" cy="438150"/>
          </a:xfrm>
          <a:prstGeom prst="rect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reveal_25"/>
          <p:cNvSpPr/>
          <p:nvPr/>
        </p:nvSpPr>
        <p:spPr bwMode="auto">
          <a:xfrm>
            <a:off x="7167570" y="676276"/>
            <a:ext cx="1066800" cy="1066800"/>
          </a:xfrm>
          <a:prstGeom prst="ellipse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reveal_19"/>
          <p:cNvSpPr/>
          <p:nvPr/>
        </p:nvSpPr>
        <p:spPr bwMode="auto">
          <a:xfrm>
            <a:off x="3054350" y="2444750"/>
            <a:ext cx="965200" cy="606425"/>
          </a:xfrm>
          <a:prstGeom prst="rect">
            <a:avLst/>
          </a:prstGeom>
          <a:blipFill dpi="0" rotWithShape="1">
            <a:blip r:embed="rId15" cstate="print"/>
            <a:srcRect/>
            <a:tile tx="2540000" ty="254000" sx="50000" sy="50000" flip="none" algn="b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reveal_8"/>
          <p:cNvSpPr/>
          <p:nvPr/>
        </p:nvSpPr>
        <p:spPr bwMode="auto">
          <a:xfrm>
            <a:off x="3054350" y="3282950"/>
            <a:ext cx="958850" cy="622300"/>
          </a:xfrm>
          <a:prstGeom prst="rect">
            <a:avLst/>
          </a:prstGeom>
          <a:blipFill dpi="0" rotWithShape="1">
            <a:blip r:embed="rId16" cstate="print"/>
            <a:srcRect/>
            <a:tile tx="0" ty="-101600" sx="40000" sy="4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reveal_7"/>
          <p:cNvSpPr/>
          <p:nvPr/>
        </p:nvSpPr>
        <p:spPr bwMode="auto">
          <a:xfrm>
            <a:off x="3028950" y="4133850"/>
            <a:ext cx="990600" cy="603250"/>
          </a:xfrm>
          <a:prstGeom prst="rect">
            <a:avLst/>
          </a:prstGeom>
          <a:blipFill dpi="0" rotWithShape="0">
            <a:blip r:embed="rId16" cstate="print"/>
            <a:srcRect/>
            <a:tile tx="-63500" ty="127000" sx="50000" sy="50000" flip="none" algn="b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reveal_16"/>
          <p:cNvSpPr/>
          <p:nvPr/>
        </p:nvSpPr>
        <p:spPr bwMode="auto">
          <a:xfrm>
            <a:off x="3059906" y="5003800"/>
            <a:ext cx="965994" cy="800100"/>
          </a:xfrm>
          <a:prstGeom prst="rect">
            <a:avLst/>
          </a:prstGeom>
          <a:blipFill dpi="0" rotWithShape="1">
            <a:blip r:embed="rId17" cstate="print"/>
            <a:srcRect/>
            <a:tile tx="-63500" ty="-635000" sx="50000" sy="5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reveal_10"/>
          <p:cNvSpPr/>
          <p:nvPr/>
        </p:nvSpPr>
        <p:spPr bwMode="auto">
          <a:xfrm>
            <a:off x="1647835" y="5320398"/>
            <a:ext cx="671513" cy="661988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reveal_1">
            <a:hlinkClick r:id="rId19" action="ppaction://hlinksldjump"/>
          </p:cNvPr>
          <p:cNvSpPr/>
          <p:nvPr/>
        </p:nvSpPr>
        <p:spPr bwMode="auto">
          <a:xfrm>
            <a:off x="1171575" y="4179094"/>
            <a:ext cx="926306" cy="585787"/>
          </a:xfrm>
          <a:prstGeom prst="rect">
            <a:avLst/>
          </a:prstGeom>
          <a:blipFill dpi="0" rotWithShape="1">
            <a:blip r:embed="rId20" cstate="print"/>
            <a:srcRect/>
            <a:tile tx="-63500" ty="381000" sx="30000" sy="30000" flip="none" algn="b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reveal_23"/>
          <p:cNvSpPr/>
          <p:nvPr/>
        </p:nvSpPr>
        <p:spPr bwMode="auto">
          <a:xfrm>
            <a:off x="1138238" y="3352800"/>
            <a:ext cx="971550" cy="604838"/>
          </a:xfrm>
          <a:prstGeom prst="rect">
            <a:avLst/>
          </a:prstGeom>
          <a:blipFill dpi="0" rotWithShape="1">
            <a:blip r:embed="rId21" cstate="print"/>
            <a:srcRect/>
            <a:tile tx="0" ty="-508000" sx="70000" sy="7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reveal_4">
            <a:hlinkClick r:id="rId22" action="ppaction://hlinksldjump"/>
          </p:cNvPr>
          <p:cNvSpPr/>
          <p:nvPr/>
        </p:nvSpPr>
        <p:spPr bwMode="auto">
          <a:xfrm>
            <a:off x="1123950" y="2447925"/>
            <a:ext cx="985838" cy="604838"/>
          </a:xfrm>
          <a:prstGeom prst="rect">
            <a:avLst/>
          </a:prstGeom>
          <a:blipFill dpi="0" rotWithShape="1">
            <a:blip r:embed="rId4" cstate="print"/>
            <a:srcRect/>
            <a:tile tx="254000" ty="101600" sx="70000" sy="70000" flip="none" algn="b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reveal_3">
            <a:hlinkClick r:id="rId23" action="ppaction://hlinksldjump"/>
          </p:cNvPr>
          <p:cNvSpPr/>
          <p:nvPr/>
        </p:nvSpPr>
        <p:spPr bwMode="auto">
          <a:xfrm>
            <a:off x="2238375" y="342900"/>
            <a:ext cx="533400" cy="533400"/>
          </a:xfrm>
          <a:prstGeom prst="ellipse">
            <a:avLst/>
          </a:prstGeom>
          <a:blipFill dpi="0" rotWithShape="1">
            <a:blip r:embed="rId24" cstate="print"/>
            <a:srcRect/>
            <a:tile tx="-127000" ty="-127000" sx="50000" sy="50000" flip="none" algn="tl"/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eveal_11"/>
          <p:cNvSpPr/>
          <p:nvPr/>
        </p:nvSpPr>
        <p:spPr bwMode="auto">
          <a:xfrm>
            <a:off x="4038600" y="-171450"/>
            <a:ext cx="762000" cy="762000"/>
          </a:xfrm>
          <a:prstGeom prst="ellipse">
            <a:avLst/>
          </a:prstGeom>
          <a:blipFill dpi="0" rotWithShape="1">
            <a:blip r:embed="rId25" cstate="print"/>
            <a:srcRect/>
            <a:tile tx="127000" ty="0" sx="50000" sy="50000" flip="none" algn="t"/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veal_15"/>
          <p:cNvSpPr/>
          <p:nvPr/>
        </p:nvSpPr>
        <p:spPr bwMode="auto">
          <a:xfrm>
            <a:off x="-1481138" y="5695950"/>
            <a:ext cx="2962275" cy="116205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reveal_20"/>
          <p:cNvSpPr/>
          <p:nvPr/>
        </p:nvSpPr>
        <p:spPr bwMode="auto">
          <a:xfrm>
            <a:off x="7996926" y="5619750"/>
            <a:ext cx="2590800" cy="1238250"/>
          </a:xfrm>
          <a:prstGeom prst="rect">
            <a:avLst/>
          </a:prstGeom>
          <a:blipFill dpi="0" rotWithShape="1">
            <a:blip r:embed="rId27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reveal_18"/>
          <p:cNvSpPr/>
          <p:nvPr/>
        </p:nvSpPr>
        <p:spPr bwMode="auto">
          <a:xfrm>
            <a:off x="2748640" y="-1261384"/>
            <a:ext cx="819149" cy="100012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reveal_5">
            <a:hlinkClick r:id="rId29" action="ppaction://hlinksldjump"/>
          </p:cNvPr>
          <p:cNvSpPr/>
          <p:nvPr/>
        </p:nvSpPr>
        <p:spPr bwMode="auto">
          <a:xfrm>
            <a:off x="6293302" y="-962022"/>
            <a:ext cx="981075" cy="131445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reveal_22xtra"/>
          <p:cNvSpPr/>
          <p:nvPr/>
        </p:nvSpPr>
        <p:spPr bwMode="auto">
          <a:xfrm>
            <a:off x="1371600" y="1132114"/>
            <a:ext cx="424543" cy="250372"/>
          </a:xfrm>
          <a:prstGeom prst="rect">
            <a:avLst/>
          </a:prstGeom>
          <a:blipFill dpi="0" rotWithShape="1">
            <a:blip r:embed="rId4" cstate="print"/>
            <a:srcRect/>
            <a:tile tx="698500" ty="1651000" sx="50000" sy="5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button"/>
          <p:cNvSpPr/>
          <p:nvPr/>
        </p:nvSpPr>
        <p:spPr bwMode="auto">
          <a:xfrm>
            <a:off x="1426034" y="4305298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</a:t>
            </a:r>
          </a:p>
        </p:txBody>
      </p:sp>
      <p:sp>
        <p:nvSpPr>
          <p:cNvPr id="76" name="button"/>
          <p:cNvSpPr/>
          <p:nvPr/>
        </p:nvSpPr>
        <p:spPr bwMode="auto">
          <a:xfrm>
            <a:off x="5225148" y="3412669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</a:t>
            </a:r>
          </a:p>
        </p:txBody>
      </p:sp>
      <p:sp>
        <p:nvSpPr>
          <p:cNvPr id="77" name="button"/>
          <p:cNvSpPr/>
          <p:nvPr/>
        </p:nvSpPr>
        <p:spPr bwMode="auto">
          <a:xfrm>
            <a:off x="2267744" y="332656"/>
            <a:ext cx="457200" cy="4572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3</a:t>
            </a:r>
          </a:p>
        </p:txBody>
      </p:sp>
      <p:sp>
        <p:nvSpPr>
          <p:cNvPr id="78" name="button"/>
          <p:cNvSpPr/>
          <p:nvPr/>
        </p:nvSpPr>
        <p:spPr bwMode="auto">
          <a:xfrm>
            <a:off x="1426034" y="2574469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4</a:t>
            </a:r>
          </a:p>
        </p:txBody>
      </p:sp>
      <p:sp>
        <p:nvSpPr>
          <p:cNvPr id="79" name="button"/>
          <p:cNvSpPr/>
          <p:nvPr/>
        </p:nvSpPr>
        <p:spPr bwMode="auto">
          <a:xfrm>
            <a:off x="6585860" y="2073726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5</a:t>
            </a:r>
          </a:p>
        </p:txBody>
      </p:sp>
      <p:sp>
        <p:nvSpPr>
          <p:cNvPr id="80" name="button"/>
          <p:cNvSpPr/>
          <p:nvPr/>
        </p:nvSpPr>
        <p:spPr bwMode="auto">
          <a:xfrm>
            <a:off x="5442868" y="5600704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6</a:t>
            </a:r>
          </a:p>
        </p:txBody>
      </p:sp>
      <p:sp>
        <p:nvSpPr>
          <p:cNvPr id="81" name="button"/>
          <p:cNvSpPr/>
          <p:nvPr/>
        </p:nvSpPr>
        <p:spPr bwMode="auto">
          <a:xfrm>
            <a:off x="3341918" y="4283526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7</a:t>
            </a:r>
          </a:p>
        </p:txBody>
      </p:sp>
      <p:sp>
        <p:nvSpPr>
          <p:cNvPr id="82" name="button"/>
          <p:cNvSpPr/>
          <p:nvPr/>
        </p:nvSpPr>
        <p:spPr bwMode="auto">
          <a:xfrm>
            <a:off x="3341918" y="3423555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8</a:t>
            </a:r>
          </a:p>
        </p:txBody>
      </p:sp>
      <p:sp>
        <p:nvSpPr>
          <p:cNvPr id="83" name="button"/>
          <p:cNvSpPr/>
          <p:nvPr/>
        </p:nvSpPr>
        <p:spPr bwMode="auto">
          <a:xfrm>
            <a:off x="5225148" y="1039583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9</a:t>
            </a:r>
          </a:p>
        </p:txBody>
      </p:sp>
      <p:sp>
        <p:nvSpPr>
          <p:cNvPr id="84" name="button"/>
          <p:cNvSpPr/>
          <p:nvPr/>
        </p:nvSpPr>
        <p:spPr bwMode="auto">
          <a:xfrm>
            <a:off x="1698184" y="5589819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10</a:t>
            </a:r>
          </a:p>
        </p:txBody>
      </p:sp>
      <p:sp>
        <p:nvSpPr>
          <p:cNvPr id="88" name="button"/>
          <p:cNvSpPr/>
          <p:nvPr/>
        </p:nvSpPr>
        <p:spPr bwMode="auto">
          <a:xfrm>
            <a:off x="4158342" y="0"/>
            <a:ext cx="566056" cy="566056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11</a:t>
            </a:r>
          </a:p>
        </p:txBody>
      </p:sp>
      <p:sp>
        <p:nvSpPr>
          <p:cNvPr id="90" name="button"/>
          <p:cNvSpPr/>
          <p:nvPr/>
        </p:nvSpPr>
        <p:spPr bwMode="auto">
          <a:xfrm>
            <a:off x="5225148" y="4250868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12</a:t>
            </a:r>
          </a:p>
        </p:txBody>
      </p:sp>
      <p:sp>
        <p:nvSpPr>
          <p:cNvPr id="91" name="button"/>
          <p:cNvSpPr/>
          <p:nvPr/>
        </p:nvSpPr>
        <p:spPr bwMode="auto">
          <a:xfrm>
            <a:off x="7032174" y="5274126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13</a:t>
            </a:r>
          </a:p>
        </p:txBody>
      </p:sp>
      <p:sp>
        <p:nvSpPr>
          <p:cNvPr id="92" name="button"/>
          <p:cNvSpPr/>
          <p:nvPr/>
        </p:nvSpPr>
        <p:spPr bwMode="auto">
          <a:xfrm>
            <a:off x="7032174" y="3510640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14</a:t>
            </a:r>
          </a:p>
        </p:txBody>
      </p:sp>
      <p:sp>
        <p:nvSpPr>
          <p:cNvPr id="93" name="button"/>
          <p:cNvSpPr/>
          <p:nvPr/>
        </p:nvSpPr>
        <p:spPr bwMode="auto">
          <a:xfrm>
            <a:off x="1077713" y="6188525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15</a:t>
            </a:r>
          </a:p>
        </p:txBody>
      </p:sp>
      <p:sp>
        <p:nvSpPr>
          <p:cNvPr id="94" name="button"/>
          <p:cNvSpPr/>
          <p:nvPr/>
        </p:nvSpPr>
        <p:spPr bwMode="auto">
          <a:xfrm>
            <a:off x="3341918" y="5252354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16</a:t>
            </a:r>
          </a:p>
        </p:txBody>
      </p:sp>
      <p:sp>
        <p:nvSpPr>
          <p:cNvPr id="95" name="button"/>
          <p:cNvSpPr/>
          <p:nvPr/>
        </p:nvSpPr>
        <p:spPr bwMode="auto">
          <a:xfrm>
            <a:off x="5225148" y="1834240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17</a:t>
            </a:r>
          </a:p>
        </p:txBody>
      </p:sp>
      <p:sp>
        <p:nvSpPr>
          <p:cNvPr id="96" name="button"/>
          <p:cNvSpPr/>
          <p:nvPr/>
        </p:nvSpPr>
        <p:spPr bwMode="auto">
          <a:xfrm>
            <a:off x="3810003" y="1181097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18</a:t>
            </a:r>
          </a:p>
        </p:txBody>
      </p:sp>
      <p:sp>
        <p:nvSpPr>
          <p:cNvPr id="97" name="button"/>
          <p:cNvSpPr/>
          <p:nvPr/>
        </p:nvSpPr>
        <p:spPr bwMode="auto">
          <a:xfrm>
            <a:off x="3341918" y="2585354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19</a:t>
            </a:r>
          </a:p>
        </p:txBody>
      </p:sp>
      <p:sp>
        <p:nvSpPr>
          <p:cNvPr id="98" name="button"/>
          <p:cNvSpPr/>
          <p:nvPr/>
        </p:nvSpPr>
        <p:spPr bwMode="auto">
          <a:xfrm>
            <a:off x="5225148" y="2574468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21</a:t>
            </a:r>
          </a:p>
        </p:txBody>
      </p:sp>
      <p:sp>
        <p:nvSpPr>
          <p:cNvPr id="99" name="button"/>
          <p:cNvSpPr/>
          <p:nvPr/>
        </p:nvSpPr>
        <p:spPr bwMode="auto">
          <a:xfrm>
            <a:off x="1426034" y="1779811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22</a:t>
            </a:r>
          </a:p>
        </p:txBody>
      </p:sp>
      <p:sp>
        <p:nvSpPr>
          <p:cNvPr id="100" name="button"/>
          <p:cNvSpPr/>
          <p:nvPr/>
        </p:nvSpPr>
        <p:spPr bwMode="auto">
          <a:xfrm>
            <a:off x="8011875" y="6166753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20</a:t>
            </a:r>
          </a:p>
        </p:txBody>
      </p:sp>
      <p:sp>
        <p:nvSpPr>
          <p:cNvPr id="101" name="button"/>
          <p:cNvSpPr/>
          <p:nvPr/>
        </p:nvSpPr>
        <p:spPr bwMode="auto">
          <a:xfrm>
            <a:off x="1426034" y="3477983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23</a:t>
            </a:r>
          </a:p>
        </p:txBody>
      </p:sp>
      <p:sp>
        <p:nvSpPr>
          <p:cNvPr id="102" name="button"/>
          <p:cNvSpPr/>
          <p:nvPr/>
        </p:nvSpPr>
        <p:spPr bwMode="auto">
          <a:xfrm>
            <a:off x="7032174" y="4359726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24</a:t>
            </a:r>
          </a:p>
        </p:txBody>
      </p:sp>
      <p:sp>
        <p:nvSpPr>
          <p:cNvPr id="103" name="button"/>
          <p:cNvSpPr/>
          <p:nvPr/>
        </p:nvSpPr>
        <p:spPr bwMode="auto">
          <a:xfrm>
            <a:off x="7326110" y="870856"/>
            <a:ext cx="707546" cy="707546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>
        <p14:vortex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5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8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7 0  0.031 0.01867  0.031 0.04133  C 0.031 0.06533  0.017 0.084  0 0.084  C -0.017 0.084  -0.031 0.10267  -0.031 0.12533  C -0.031 0.148  -0.017 0.16667  0 0.16667  C 0.017 0.16667  0.031 0.18533  0.031 0.208  C 0.031 0.23067  0.017 0.24933  0 0.24933  C -0.017 0.24933  -0.031 0.268  -0.031 0.292  C -0.031 0.31467  -0.017 0.33333  0 0.33333  C 0.017 0.33333  0.031 0.31467  0.031 0.292  C 0.031 0.268  0.017 0.24933  0 0.24933  C -0.017 0.24933  -0.031 0.23067  -0.031 0.208  C -0.031 0.18533  -0.017 0.16667  0 0.16667  C 0.017 0.16667  0.031 0.148  0.031 0.12533  C 0.031 0.10267  0.017 0.084  0 0.084  C -0.017 0.084  -0.031 0.06533  -0.031 0.04133  C -0.031 0.01867  -0.017 0  0 0  Z" pathEditMode="relative" ptsTypes="">
                                      <p:cBhvr>
                                        <p:cTn id="6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1 0.04533  0.011 0.08667  0.028 0.11333  C 0.028 0.11467  0.055 0.15067  0.055 0.14933  C 0.07 0.16933  0.079 0.19733  0.079 0.22667  C 0.079 0.28533  0.044 0.332  0 0.33333  C -0.044 0.332  -0.079 0.28533  -0.079 0.22667  C -0.079 0.19733  -0.07 0.16933  -0.055 0.14933  C -0.055 0.15067  -0.028 0.11467  -0.028 0.11333  C -0.011 0.08667  -0.001 0.04533  0 0  Z" pathEditMode="relative" ptsTypes="">
                                      <p:cBhvr>
                                        <p:cTn id="9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4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5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1 0.03333  0.06 0.06267  0.137 0.064  C 0.198 0.06667  0.248 0.05067  0.249 0.03067  C 0.249 0.01067  0.2 -0.008  0.138 -0.00933  C 0.107 -0.00933  0.079 -0.00667  0.059 0  C 0.03 0.00933  0.013 0.024  0.013 0.04133  C 0.013 0.05067  0.018 0.06  0.027 0.068  C 0.048 0.08533  0.089 0.09733  0.136 0.09867  C 0.191 0.10133  0.236 0.08667  0.236 0.06933  C 0.237 0.05067  0.192 0.03467  0.137 0.032  C 0.109 0.032  0.084 0.03467  0.065 0.04  C 0.04 0.04933  0.024 0.064  0.024 0.07867  C 0.024 0.08667  0.029 0.09467  0.037 0.10267  C 0.056 0.11733  0.092 0.12933  0.135 0.13067  C 0.185 0.132  0.225 0.11867  0.225 0.10267  C 0.226 0.08667  0.186 0.072  0.136 0.07067  C 0.111 0.06933  0.088 0.072  0.071 0.07733  C 0.048 0.08533  0.035 0.09733  0.035 0.112  C 0.035 0.11867  0.039 0.12667  0.046 0.13333  C 0.063 0.14667  0.096 0.15733  0.134 0.15867  C 0.179 0.15867  0.215 0.148  0.215 0.13333  C 0.215 0.11867  0.18 0.10533  0.135 0.104  C 0.113 0.104  0.092 0.10667  0.077 0.11067  C 0.056 0.11733  0.044 0.12933  0.043 0.14133  C 0.043 0.148  0.048 0.15467  0.054 0.16  C 0.069 0.17333  0.099 0.18267  0.133 0.18267  C 0.173 0.184  0.206 0.17467  0.206 0.16133  C 0.207 0.148  0.174 0.136  0.134 0.13467  C 0.114 0.13467  0.095 0.136  0.082 0.14133  C 0.063 0.14667  0.052 0.15733  0.052 0.168  C 0.052 0.17467  0.055 0.18  0.061 0.18533  C 0.075 0.19733  0.101 0.20533  0.132 0.20667  C 0.169 0.20667  0.198 0.19867  0.198 0.18667  C 0.199 0.17467  0.17 0.164  0.133 0.16267  C 0.115 0.16267  0.099 0.164  0.087 0.168  C 0.07 0.17333  0.06 0.18267  0.06 0.19333  C 0.06 0.19867  0.063 0.20267  0.068 0.208  C 0.08 0.21867  0.104 0.22533  0.132 0.22667  C 0.165 0.228  0.191 0.22  0.191 0.208  C 0.191 0.19867  0.166 0.188  0.133 0.188  C 0.116 0.18667  0.101 0.18933  0.09 0.192  C 0.075 0.19733  0.066 0.20533  0.066 0.21467  C 0.066 0.22  0.069 0.224  0.074 0.228  C 0.085 0.23733  0.107 0.244  0.131 0.24533  C 0.161 0.24667  0.185 0.23867  0.185 0.22933  C 0.185 0.21867  0.161 0.21067  0.132 0.20933  C 0.118 0.20933  0.104 0.21067  0.094 0.21467  C 0.08 0.21867  0.072 0.22533  0.072 0.23467  C 0.072 0.23867  0.075 0.24267  0.079 0.24667  C 0.089 0.25467  0.108 0.26133  0.131 0.26133  C 0.157 0.26267  0.179 0.256  0.179 0.24667  C 0.179 0.23867  0.158 0.23067  0.131 0.23067  C 0.119 0.22933  0.106 0.23067  0.097 0.23333  C 0.085 0.23867  0.078 0.24533  0.078 0.252  C 0.078 0.256  0.08 0.26  0.084 0.26267  C 0.093 0.27067  0.11 0.276  0.131 0.27733  C 0.155 0.27733  0.174 0.27067  0.174 0.264  C 0.174 0.256  0.155 0.248  0.131 0.248  C 0.119 0.248  0.108 0.24933  0.101 0.252  C 0.089 0.25467  0.083 0.26133  0.083 0.268  C 0.083 0.27067  0.085 0.27467  0.088 0.27733  C 0.096 0.28533  0.112 0.28933  0.13 0.29067  C 0.152 0.29067  0.169 0.28533  0.169 0.27867  C 0.169 0.27067  0.152 0.26533  0.131 0.264  C 0.12 0.264  0.11 0.26533  0.103 0.268  C 0.093 0.27067  0.087 0.276  0.087 0.28267  C 0.087 0.28533  0.089 0.288  0.092 0.29067  E" pathEditMode="relative" ptsTypes="">
                                      <p:cBhvr>
                                        <p:cTn id="17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1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216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7" fill="hold">
                      <p:stCondLst>
                        <p:cond delay="0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</p:childTnLst>
        </p:cTn>
      </p:par>
    </p:tnLst>
    <p:bldLst>
      <p:bldP spid="86" grpId="0" animBg="1"/>
      <p:bldP spid="32" grpId="0" animBg="1"/>
      <p:bldP spid="33" grpId="0" animBg="1"/>
      <p:bldP spid="35" grpId="0" animBg="1"/>
      <p:bldP spid="36" grpId="0" animBg="1"/>
      <p:bldP spid="36" grpId="1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6" grpId="1" animBg="1"/>
      <p:bldP spid="47" grpId="0" animBg="1"/>
      <p:bldP spid="48" grpId="0" animBg="1"/>
      <p:bldP spid="49" grpId="0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5" grpId="0" animBg="1"/>
      <p:bldP spid="56" grpId="0" animBg="1"/>
      <p:bldP spid="56" grpId="1" animBg="1"/>
      <p:bldP spid="54" grpId="0" animBg="1"/>
      <p:bldP spid="73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8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4300" b="1" smtClean="0"/>
              <a:t>Schichtenarchitektur</a:t>
            </a:r>
          </a:p>
          <a:p>
            <a:r>
              <a:rPr lang="de-DE" sz="3900" smtClean="0"/>
              <a:t>Systemfunktionalität wird in Schichten unterteilt</a:t>
            </a:r>
          </a:p>
          <a:p>
            <a:r>
              <a:rPr lang="de-DE" sz="3900"/>
              <a:t>Jede Schicht erfüllt eine bestimmte </a:t>
            </a:r>
            <a:r>
              <a:rPr lang="de-DE" sz="3900" smtClean="0"/>
              <a:t>Funktion</a:t>
            </a:r>
          </a:p>
          <a:p>
            <a:r>
              <a:rPr lang="de-DE" sz="3900" smtClean="0"/>
              <a:t>Jede Schicht greift ausschließlich auf Dienste der darunterliegenden Schicht zu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30</a:t>
            </a:fld>
            <a:endParaRPr lang="de-DE"/>
          </a:p>
        </p:txBody>
      </p:sp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3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31</a:t>
            </a:fld>
            <a:endParaRPr lang="de-DE"/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36600469"/>
              </p:ext>
            </p:extLst>
          </p:nvPr>
        </p:nvGraphicFramePr>
        <p:xfrm>
          <a:off x="1403648" y="188528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8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Schichtenarchitektur</a:t>
            </a:r>
          </a:p>
          <a:p>
            <a:pPr marL="0" indent="0">
              <a:buNone/>
            </a:pPr>
            <a:r>
              <a:rPr lang="de-DE" sz="3600" b="1" smtClean="0"/>
              <a:t>Beispielszenario 1</a:t>
            </a:r>
          </a:p>
          <a:p>
            <a:r>
              <a:rPr lang="de-DE" sz="3200" smtClean="0"/>
              <a:t>plattformabhängiger Code wird in innere Schichten verschoben</a:t>
            </a:r>
          </a:p>
          <a:p>
            <a:r>
              <a:rPr lang="de-DE" sz="3200" smtClean="0"/>
              <a:t>äußere Schichten bleiben bei Portierung unberührt</a:t>
            </a:r>
          </a:p>
          <a:p>
            <a:pPr marL="0" indent="0">
              <a:buNone/>
            </a:pPr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32</a:t>
            </a:fld>
            <a:endParaRPr lang="de-DE"/>
          </a:p>
        </p:txBody>
      </p:sp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37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Schichtenarchitektur</a:t>
            </a:r>
          </a:p>
          <a:p>
            <a:pPr marL="0" indent="0">
              <a:buNone/>
            </a:pPr>
            <a:r>
              <a:rPr lang="de-DE" sz="3600" b="1" smtClean="0"/>
              <a:t>Beispielszenario 2</a:t>
            </a:r>
          </a:p>
          <a:p>
            <a:r>
              <a:rPr lang="de-DE" sz="3200" smtClean="0"/>
              <a:t>Schichtenarchitektur wird genutzt, um bestehende Systeme zu erweitern (neue Funktionalität wird auf oberster Schicht „aufgesetzt“)</a:t>
            </a:r>
            <a:endParaRPr lang="de-DE" sz="32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33</a:t>
            </a:fld>
            <a:endParaRPr lang="de-DE"/>
          </a:p>
        </p:txBody>
      </p:sp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34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Schichtenarchitektur</a:t>
            </a:r>
          </a:p>
          <a:p>
            <a:pPr marL="0" indent="0">
              <a:buNone/>
            </a:pPr>
            <a:r>
              <a:rPr lang="de-DE" sz="3600" b="1" smtClean="0"/>
              <a:t>Nachteil</a:t>
            </a:r>
          </a:p>
          <a:p>
            <a:r>
              <a:rPr lang="de-DE" sz="3200" smtClean="0"/>
              <a:t>Beeinträchtigung der Performance, wenn Aufrufe durch mehrere Schichten hindurch geleitet werden müssen.</a:t>
            </a:r>
          </a:p>
          <a:p>
            <a:r>
              <a:rPr lang="de-DE" sz="3200" smtClean="0"/>
              <a:t>Ggf. sollte ein „Überspringen“ von Schichten erlaubt werden.</a:t>
            </a:r>
            <a:endParaRPr lang="de-DE" sz="32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34</a:t>
            </a:fld>
            <a:endParaRPr lang="de-DE"/>
          </a:p>
        </p:txBody>
      </p:sp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bgerundetes Rechteck 8">
            <a:hlinkClick r:id="rId3" action="ppaction://hlinksldjump"/>
          </p:cNvPr>
          <p:cNvSpPr/>
          <p:nvPr/>
        </p:nvSpPr>
        <p:spPr>
          <a:xfrm>
            <a:off x="6300192" y="5733256"/>
            <a:ext cx="2520280" cy="64807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smtClean="0"/>
              <a:t>Zurück zum Kalender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393745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Repository-Architektur</a:t>
            </a:r>
          </a:p>
          <a:p>
            <a:r>
              <a:rPr lang="de-DE" sz="3200" smtClean="0"/>
              <a:t>Für Systeme, deren Komponenten eine große Datenmenge aus einer zentralen Datenquelle nutzen</a:t>
            </a:r>
          </a:p>
          <a:p>
            <a:r>
              <a:rPr lang="de-DE" sz="3200" smtClean="0"/>
              <a:t>Jede Komponente darf direkt auf das zentrale Repository zugreifen</a:t>
            </a:r>
          </a:p>
          <a:p>
            <a:r>
              <a:rPr lang="de-DE" sz="3200" smtClean="0"/>
              <a:t>Daten werden nicht zwischen den Komponenten hin- und her transferiert</a:t>
            </a:r>
            <a:endParaRPr lang="de-DE" sz="32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35</a:t>
            </a:fld>
            <a:endParaRPr lang="de-DE"/>
          </a:p>
        </p:txBody>
      </p:sp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8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4700" b="1" smtClean="0"/>
              <a:t>Repository Architektur</a:t>
            </a:r>
            <a:endParaRPr lang="de-DE" sz="3200" b="1" smtClean="0"/>
          </a:p>
          <a:p>
            <a:r>
              <a:rPr lang="de-DE" sz="3900" smtClean="0"/>
              <a:t>Repository organisiert die Datenbeschaffung </a:t>
            </a:r>
            <a:r>
              <a:rPr lang="de-DE" sz="3900" smtClean="0">
                <a:solidFill>
                  <a:schemeClr val="accent1"/>
                </a:solidFill>
                <a:sym typeface="Wingdings" panose="05000000000000000000" pitchFamily="2" charset="2"/>
              </a:rPr>
              <a:t> z.B. Mapping von SQL-Datenbankeinträgen zu Java-Objekten</a:t>
            </a:r>
          </a:p>
          <a:p>
            <a:r>
              <a:rPr lang="de-DE" sz="3900" smtClean="0"/>
              <a:t>Kein doppelter, über mehrere Komponenten verteilter Code zur Datenbankabfrage</a:t>
            </a:r>
          </a:p>
          <a:p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36</a:t>
            </a:fld>
            <a:endParaRPr lang="de-DE"/>
          </a:p>
        </p:txBody>
      </p:sp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700" b="1" smtClean="0"/>
              <a:t>Repository Architektur</a:t>
            </a:r>
            <a:endParaRPr lang="de-DE" sz="3200" b="1" smtClean="0"/>
          </a:p>
          <a:p>
            <a:pPr marL="0" indent="0">
              <a:buNone/>
            </a:pPr>
            <a:endParaRPr lang="de-DE" sz="4000" smtClean="0"/>
          </a:p>
          <a:p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37</a:t>
            </a:fld>
            <a:endParaRPr lang="de-DE"/>
          </a:p>
        </p:txBody>
      </p:sp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f649690.4058e458-bd54-4597-845e-6f8b1a21cfc3(en-us,PandP.10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802585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01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4700" b="1" smtClean="0"/>
              <a:t>Repository-Architektur</a:t>
            </a:r>
            <a:endParaRPr lang="de-DE" sz="3200" b="1" smtClean="0"/>
          </a:p>
          <a:p>
            <a:pPr marL="0" indent="0">
              <a:buNone/>
            </a:pPr>
            <a:r>
              <a:rPr lang="de-DE" sz="3600" b="1" smtClean="0"/>
              <a:t>Spezialfall Blackboard</a:t>
            </a:r>
          </a:p>
          <a:p>
            <a:r>
              <a:rPr lang="de-DE" sz="3600" smtClean="0"/>
              <a:t>Repository (Blackboard) propagiert Änderungen an alle (registrierten) Komponenten</a:t>
            </a:r>
          </a:p>
          <a:p>
            <a:r>
              <a:rPr lang="de-DE" sz="3600" smtClean="0"/>
              <a:t>Repository (</a:t>
            </a:r>
            <a:r>
              <a:rPr lang="de-DE" sz="3600" smtClean="0"/>
              <a:t>Blackboard</a:t>
            </a:r>
            <a:r>
              <a:rPr lang="de-DE" sz="3600" smtClean="0"/>
              <a:t>) beteiligt sich an der Koordination der (registrierten) Komponenten</a:t>
            </a:r>
            <a:endParaRPr lang="de-DE" sz="36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38</a:t>
            </a:fld>
            <a:endParaRPr lang="de-DE"/>
          </a:p>
        </p:txBody>
      </p:sp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84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Repository-Architektur</a:t>
            </a:r>
          </a:p>
          <a:p>
            <a:pPr marL="0" indent="0">
              <a:buNone/>
            </a:pPr>
            <a:r>
              <a:rPr lang="de-DE" sz="3600" b="1" smtClean="0"/>
              <a:t>Beispiel: IDE</a:t>
            </a:r>
          </a:p>
          <a:p>
            <a:pPr marL="0" indent="0">
              <a:buNone/>
            </a:pPr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39</a:t>
            </a:fld>
            <a:endParaRPr lang="de-DE"/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1417713856"/>
              </p:ext>
            </p:extLst>
          </p:nvPr>
        </p:nvGraphicFramePr>
        <p:xfrm>
          <a:off x="1740024" y="2204864"/>
          <a:ext cx="5496272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bgerundetes Rechteck 8">
            <a:hlinkClick r:id="rId8" action="ppaction://hlinksldjump"/>
          </p:cNvPr>
          <p:cNvSpPr/>
          <p:nvPr/>
        </p:nvSpPr>
        <p:spPr>
          <a:xfrm>
            <a:off x="6300192" y="5733256"/>
            <a:ext cx="2520280" cy="64807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smtClean="0"/>
              <a:t>Zurück zum Kalender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365278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4700" b="1" smtClean="0"/>
              <a:t>Client-Server Architektur</a:t>
            </a:r>
            <a:endParaRPr lang="de-DE" sz="3200" b="1" smtClean="0"/>
          </a:p>
          <a:p>
            <a:r>
              <a:rPr lang="de-DE" sz="4000" smtClean="0"/>
              <a:t>es gibt Server, die Dienste anbieten</a:t>
            </a:r>
          </a:p>
          <a:p>
            <a:r>
              <a:rPr lang="de-DE" sz="4000" smtClean="0"/>
              <a:t>…und Clients, die darauf zugreifen</a:t>
            </a:r>
          </a:p>
          <a:p>
            <a:r>
              <a:rPr lang="de-DE" sz="4000" smtClean="0"/>
              <a:t>Häufig gibt es mehrere parallele Instanzen von Clients, die auf verschiedenen Computern laufen</a:t>
            </a:r>
          </a:p>
          <a:p>
            <a:r>
              <a:rPr lang="de-DE" sz="4000" smtClean="0"/>
              <a:t>C/S laufen in einem verteilten System (über IP verbunden)</a:t>
            </a:r>
          </a:p>
          <a:p>
            <a:endParaRPr lang="de-DE" sz="4000" smtClean="0"/>
          </a:p>
          <a:p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40</a:t>
            </a:fld>
            <a:endParaRPr lang="de-DE"/>
          </a:p>
        </p:txBody>
      </p:sp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40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700" b="1" smtClean="0"/>
              <a:t>Client-Server Architektur</a:t>
            </a:r>
            <a:endParaRPr lang="de-DE" sz="3200" b="1" smtClean="0"/>
          </a:p>
          <a:p>
            <a:r>
              <a:rPr lang="de-DE" sz="4000" smtClean="0"/>
              <a:t>Clients müssen Namen der Server kennen</a:t>
            </a:r>
          </a:p>
          <a:p>
            <a:r>
              <a:rPr lang="de-DE" sz="4000" smtClean="0"/>
              <a:t>Server kennen ihre Clients nicht</a:t>
            </a:r>
          </a:p>
          <a:p>
            <a:r>
              <a:rPr lang="de-DE" sz="4000" smtClean="0"/>
              <a:t>Architektur kann auch auf einem Computer angewendet werden</a:t>
            </a:r>
          </a:p>
          <a:p>
            <a:endParaRPr lang="de-DE" sz="4000" smtClean="0"/>
          </a:p>
          <a:p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41</a:t>
            </a:fld>
            <a:endParaRPr lang="de-DE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6300192" y="5733256"/>
            <a:ext cx="2520280" cy="64807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smtClean="0"/>
              <a:t>Zurück zum Kalender</a:t>
            </a:r>
            <a:endParaRPr lang="de-DE" b="1"/>
          </a:p>
        </p:txBody>
      </p:sp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69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4700" b="1" smtClean="0"/>
              <a:t>Pipe and Filter Architektur</a:t>
            </a:r>
            <a:endParaRPr lang="de-DE" sz="3200" b="1" smtClean="0"/>
          </a:p>
          <a:p>
            <a:r>
              <a:rPr lang="de-DE" sz="4000" smtClean="0"/>
              <a:t>Daten fließen durch eine Sequenz von Komponenten.</a:t>
            </a:r>
          </a:p>
          <a:p>
            <a:r>
              <a:rPr lang="de-DE" sz="4000" smtClean="0"/>
              <a:t>Daten werden von jeder Komponente transformiert.</a:t>
            </a:r>
          </a:p>
          <a:p>
            <a:r>
              <a:rPr lang="de-DE" sz="4000" smtClean="0"/>
              <a:t>Am Ende der Sequenz wird die Ausgabe erzeugt.</a:t>
            </a:r>
          </a:p>
          <a:p>
            <a:endParaRPr lang="de-DE" sz="4000" smtClean="0"/>
          </a:p>
          <a:p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42</a:t>
            </a:fld>
            <a:endParaRPr lang="de-DE"/>
          </a:p>
        </p:txBody>
      </p:sp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93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4700" b="1" smtClean="0"/>
              <a:t>Pipe and Filter Architektur</a:t>
            </a:r>
            <a:endParaRPr lang="de-DE" sz="3200" b="1" smtClean="0"/>
          </a:p>
          <a:p>
            <a:r>
              <a:rPr lang="de-DE" sz="4000"/>
              <a:t>anwendbar, wenn Eingaben in mehreren Schritten zu Ausgaben transformiert </a:t>
            </a:r>
            <a:r>
              <a:rPr lang="de-DE" sz="4000" smtClean="0"/>
              <a:t>werden </a:t>
            </a:r>
          </a:p>
          <a:p>
            <a:r>
              <a:rPr lang="de-DE" sz="4000" smtClean="0"/>
              <a:t>Jede Komponente kümmert sich um eine Transformation</a:t>
            </a:r>
          </a:p>
          <a:p>
            <a:pPr lvl="1"/>
            <a:r>
              <a:rPr lang="de-DE" sz="3600"/>
              <a:t> </a:t>
            </a:r>
            <a:r>
              <a:rPr lang="de-DE" sz="3600" smtClean="0"/>
              <a:t>Komplexität wird reduziert</a:t>
            </a:r>
          </a:p>
          <a:p>
            <a:pPr lvl="1"/>
            <a:r>
              <a:rPr lang="de-DE" sz="3600"/>
              <a:t> </a:t>
            </a:r>
            <a:r>
              <a:rPr lang="de-DE" sz="3600" smtClean="0"/>
              <a:t>Komponente leichter testbar</a:t>
            </a:r>
          </a:p>
          <a:p>
            <a:pPr lvl="1"/>
            <a:r>
              <a:rPr lang="de-DE" sz="3600"/>
              <a:t> </a:t>
            </a:r>
            <a:r>
              <a:rPr lang="de-DE" sz="3600" smtClean="0"/>
              <a:t>Chance der Wiederverwendbarkeit</a:t>
            </a:r>
          </a:p>
          <a:p>
            <a:pPr marL="0" indent="0">
              <a:buNone/>
            </a:pPr>
            <a:endParaRPr lang="de-DE" sz="4000" smtClean="0"/>
          </a:p>
          <a:p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43</a:t>
            </a:fld>
            <a:endParaRPr lang="de-DE"/>
          </a:p>
        </p:txBody>
      </p:sp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30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44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161749" y="160338"/>
            <a:ext cx="8229600" cy="4781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700" b="1" smtClean="0"/>
              <a:t>Pipe and Filter Architektur</a:t>
            </a:r>
            <a:endParaRPr lang="de-DE" sz="3200" b="1" smtClean="0"/>
          </a:p>
          <a:p>
            <a:pPr marL="0" indent="0">
              <a:buNone/>
            </a:pPr>
            <a:endParaRPr lang="de-DE" sz="4000" smtClean="0"/>
          </a:p>
          <a:p>
            <a:endParaRPr lang="de-DE" sz="4000" smtClean="0"/>
          </a:p>
          <a:p>
            <a:endParaRPr lang="de-DE" sz="4000"/>
          </a:p>
        </p:txBody>
      </p:sp>
      <p:sp>
        <p:nvSpPr>
          <p:cNvPr id="8" name="AutoShape 2" descr="Ff647419.despipesandfilters_f01(en-us,PandP.10)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052" name="Picture 4" descr="Ff647419.despipesandfilters_f01(en-us,PandP.10)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52735"/>
            <a:ext cx="4608512" cy="539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e Legende 12"/>
          <p:cNvSpPr/>
          <p:nvPr/>
        </p:nvSpPr>
        <p:spPr>
          <a:xfrm>
            <a:off x="5111552" y="0"/>
            <a:ext cx="4032448" cy="1944216"/>
          </a:xfrm>
          <a:prstGeom prst="wedgeEllipseCallout">
            <a:avLst>
              <a:gd name="adj1" fmla="val -28129"/>
              <a:gd name="adj2" fmla="val 673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Ungünstig: Komplexe, mächtige Komponente, die alle Transformationsschritte übernimmt.</a:t>
            </a:r>
            <a:endParaRPr lang="de-DE" b="1"/>
          </a:p>
        </p:txBody>
      </p:sp>
      <p:sp>
        <p:nvSpPr>
          <p:cNvPr id="14" name="Ovale Legende 13"/>
          <p:cNvSpPr/>
          <p:nvPr/>
        </p:nvSpPr>
        <p:spPr>
          <a:xfrm>
            <a:off x="0" y="1159977"/>
            <a:ext cx="2376264" cy="1727269"/>
          </a:xfrm>
          <a:prstGeom prst="wedgeEllipseCallout">
            <a:avLst>
              <a:gd name="adj1" fmla="val 41250"/>
              <a:gd name="adj2" fmla="val 698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Nun besser: Zerlegung in spezialisierte Einzelkompo-nenten.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118573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45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161749" y="160338"/>
            <a:ext cx="8229600" cy="4781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700" b="1" smtClean="0"/>
              <a:t>Pipe and Filter Architektur</a:t>
            </a:r>
            <a:endParaRPr lang="de-DE" sz="3200" b="1" smtClean="0"/>
          </a:p>
          <a:p>
            <a:pPr marL="0" indent="0">
              <a:buNone/>
            </a:pPr>
            <a:endParaRPr lang="de-DE" sz="4000" smtClean="0"/>
          </a:p>
          <a:p>
            <a:endParaRPr lang="de-DE" sz="4000" smtClean="0"/>
          </a:p>
          <a:p>
            <a:endParaRPr lang="de-DE" sz="4000"/>
          </a:p>
        </p:txBody>
      </p:sp>
      <p:sp>
        <p:nvSpPr>
          <p:cNvPr id="8" name="AutoShape 2" descr="Ff647419.despipesandfilters_f01(en-us,PandP.10)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052" name="Picture 4" descr="Ff647419.despipesandfilters_f01(en-us,PandP.10)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52735"/>
            <a:ext cx="4608512" cy="539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e Legende 9"/>
          <p:cNvSpPr/>
          <p:nvPr/>
        </p:nvSpPr>
        <p:spPr>
          <a:xfrm>
            <a:off x="5111552" y="0"/>
            <a:ext cx="4032448" cy="1944216"/>
          </a:xfrm>
          <a:prstGeom prst="wedgeEllipseCallout">
            <a:avLst>
              <a:gd name="adj1" fmla="val -28129"/>
              <a:gd name="adj2" fmla="val 673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Ungünstig: Komplexe, mächtige Komponente, die alle Transformationsschritte übernimmt.</a:t>
            </a:r>
            <a:endParaRPr lang="de-DE" b="1"/>
          </a:p>
        </p:txBody>
      </p:sp>
      <p:sp>
        <p:nvSpPr>
          <p:cNvPr id="11" name="Ovale Legende 10"/>
          <p:cNvSpPr/>
          <p:nvPr/>
        </p:nvSpPr>
        <p:spPr>
          <a:xfrm>
            <a:off x="0" y="1159977"/>
            <a:ext cx="2376264" cy="1727269"/>
          </a:xfrm>
          <a:prstGeom prst="wedgeEllipseCallout">
            <a:avLst>
              <a:gd name="adj1" fmla="val 41250"/>
              <a:gd name="adj2" fmla="val 698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Nun besser: Zerlegung in spezialisierte Einzelkompo-nenten.</a:t>
            </a:r>
            <a:endParaRPr lang="de-DE" b="1"/>
          </a:p>
        </p:txBody>
      </p:sp>
      <p:sp>
        <p:nvSpPr>
          <p:cNvPr id="12" name="Ovale Legende 11"/>
          <p:cNvSpPr/>
          <p:nvPr/>
        </p:nvSpPr>
        <p:spPr>
          <a:xfrm>
            <a:off x="2699792" y="4077072"/>
            <a:ext cx="4104456" cy="1584176"/>
          </a:xfrm>
          <a:prstGeom prst="wedgeEllipseCallout">
            <a:avLst>
              <a:gd name="adj1" fmla="val -50712"/>
              <a:gd name="adj2" fmla="val 6531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Voraussetzung: Ausgabeformat der Vorgängerkomponente wird als Eingabe akzeptiert.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230381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Architekturmuster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46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/>
              <a:t>Pipe and Filter </a:t>
            </a:r>
            <a:r>
              <a:rPr lang="de-DE" sz="4000" b="1" smtClean="0"/>
              <a:t>Architektur</a:t>
            </a:r>
          </a:p>
          <a:p>
            <a:pPr marL="0" indent="0">
              <a:buNone/>
            </a:pPr>
            <a:r>
              <a:rPr lang="de-DE" sz="3600" b="1" smtClean="0"/>
              <a:t>ATM System</a:t>
            </a:r>
            <a:endParaRPr lang="de-DE" sz="2000" b="1"/>
          </a:p>
        </p:txBody>
      </p:sp>
      <p:pic>
        <p:nvPicPr>
          <p:cNvPr id="11" name="Content Placeholder 3" descr="6.15 ATMSystemArch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rcRect t="-13074" b="-13074"/>
              <a:stretch>
                <a:fillRect/>
              </a:stretch>
            </p:blipFill>
          </mc:Choice>
          <mc:Fallback>
            <p:blipFill>
              <a:blip r:embed="rId3"/>
              <a:srcRect t="-13074" b="-13074"/>
              <a:stretch>
                <a:fillRect/>
              </a:stretch>
            </p:blipFill>
          </mc:Fallback>
        </mc:AlternateContent>
        <p:spPr>
          <a:xfrm>
            <a:off x="827584" y="2564904"/>
            <a:ext cx="7082293" cy="3894988"/>
          </a:xfrm>
          <a:prstGeom prst="rect">
            <a:avLst/>
          </a:prstGeom>
        </p:spPr>
      </p:pic>
      <p:pic>
        <p:nvPicPr>
          <p:cNvPr id="12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25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Architekturmuster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47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/>
              <a:t>Pipe and Filter </a:t>
            </a:r>
            <a:r>
              <a:rPr lang="de-DE" sz="4000" b="1" smtClean="0"/>
              <a:t>Architektur</a:t>
            </a:r>
          </a:p>
          <a:p>
            <a:pPr marL="0" indent="0">
              <a:buNone/>
            </a:pPr>
            <a:r>
              <a:rPr lang="de-DE" sz="3600" b="1" smtClean="0"/>
              <a:t>Order Processing System</a:t>
            </a:r>
            <a:endParaRPr lang="de-DE" sz="2000" b="1"/>
          </a:p>
        </p:txBody>
      </p:sp>
      <p:pic>
        <p:nvPicPr>
          <p:cNvPr id="1026" name="Picture 2" descr="http://www.eaipatterns.com/img/PipesAndFilter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19" y="3356992"/>
            <a:ext cx="8888177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bgerundetes Rechteck 9">
            <a:hlinkClick r:id="rId3" action="ppaction://hlinksldjump"/>
          </p:cNvPr>
          <p:cNvSpPr/>
          <p:nvPr/>
        </p:nvSpPr>
        <p:spPr>
          <a:xfrm>
            <a:off x="6300192" y="5733256"/>
            <a:ext cx="2520280" cy="64807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smtClean="0"/>
              <a:t>Zurück zum Kalender</a:t>
            </a:r>
            <a:endParaRPr lang="de-DE" b="1"/>
          </a:p>
        </p:txBody>
      </p:sp>
      <p:pic>
        <p:nvPicPr>
          <p:cNvPr id="12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12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Architekturmuster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700" b="1" smtClean="0"/>
              <a:t>MVC Architektur</a:t>
            </a:r>
            <a:endParaRPr lang="de-DE" sz="3200" b="1" smtClean="0"/>
          </a:p>
          <a:p>
            <a:pPr marL="0" indent="0">
              <a:buNone/>
            </a:pPr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48</a:t>
            </a:fld>
            <a:endParaRPr lang="de-DE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6300192" y="5733256"/>
            <a:ext cx="2520280" cy="64807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smtClean="0"/>
              <a:t>Zurück zum Kalender</a:t>
            </a:r>
            <a:endParaRPr lang="de-DE" b="1"/>
          </a:p>
        </p:txBody>
      </p:sp>
      <p:sp>
        <p:nvSpPr>
          <p:cNvPr id="9" name="Rechteck 8"/>
          <p:cNvSpPr/>
          <p:nvPr/>
        </p:nvSpPr>
        <p:spPr>
          <a:xfrm>
            <a:off x="395536" y="2564904"/>
            <a:ext cx="2952328" cy="12241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2800" b="1" smtClean="0"/>
              <a:t>Controller</a:t>
            </a:r>
          </a:p>
          <a:p>
            <a:pPr algn="ctr"/>
            <a:r>
              <a:rPr lang="de-DE" sz="2000" smtClean="0"/>
              <a:t>Maps user Actions to model updates</a:t>
            </a:r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4824028" y="2564904"/>
            <a:ext cx="2952328" cy="1237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2800" b="1" smtClean="0"/>
              <a:t>View</a:t>
            </a:r>
          </a:p>
          <a:p>
            <a:pPr algn="ctr"/>
            <a:r>
              <a:rPr lang="de-DE" sz="2000" smtClean="0"/>
              <a:t>Renders Model</a:t>
            </a:r>
            <a:endParaRPr lang="de-DE" sz="2000" b="1"/>
          </a:p>
        </p:txBody>
      </p:sp>
      <p:sp>
        <p:nvSpPr>
          <p:cNvPr id="11" name="Rechteck 10"/>
          <p:cNvSpPr/>
          <p:nvPr/>
        </p:nvSpPr>
        <p:spPr>
          <a:xfrm>
            <a:off x="2771800" y="4567600"/>
            <a:ext cx="2952328" cy="1237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de-DE" sz="2800" b="1" smtClean="0"/>
              <a:t>Model</a:t>
            </a:r>
          </a:p>
          <a:p>
            <a:pPr algn="ctr"/>
            <a:r>
              <a:rPr lang="de-DE" sz="2000" smtClean="0"/>
              <a:t>Encapsulates Application State</a:t>
            </a:r>
            <a:endParaRPr lang="de-DE" sz="2000" b="1"/>
          </a:p>
        </p:txBody>
      </p:sp>
      <p:cxnSp>
        <p:nvCxnSpPr>
          <p:cNvPr id="13" name="Gewinkelte Verbindung 12"/>
          <p:cNvCxnSpPr>
            <a:stCxn id="11" idx="0"/>
            <a:endCxn id="10" idx="2"/>
          </p:cNvCxnSpPr>
          <p:nvPr/>
        </p:nvCxnSpPr>
        <p:spPr>
          <a:xfrm rot="5400000" flipH="1" flipV="1">
            <a:off x="4891562" y="3158970"/>
            <a:ext cx="765032" cy="205222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winkelte Verbindung 14"/>
          <p:cNvCxnSpPr>
            <a:endCxn id="11" idx="3"/>
          </p:cNvCxnSpPr>
          <p:nvPr/>
        </p:nvCxnSpPr>
        <p:spPr>
          <a:xfrm rot="5400000">
            <a:off x="5680268" y="3846428"/>
            <a:ext cx="1383864" cy="129614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winkelte Verbindung 16"/>
          <p:cNvCxnSpPr>
            <a:stCxn id="9" idx="2"/>
            <a:endCxn id="11" idx="1"/>
          </p:cNvCxnSpPr>
          <p:nvPr/>
        </p:nvCxnSpPr>
        <p:spPr>
          <a:xfrm rot="16200000" flipH="1">
            <a:off x="1623054" y="4037686"/>
            <a:ext cx="1397392" cy="9001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 flipH="1">
            <a:off x="3347864" y="3140968"/>
            <a:ext cx="147616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179512" y="4382934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mtClean="0"/>
              <a:t>State Change</a:t>
            </a:r>
            <a:endParaRPr lang="de-DE" b="1"/>
          </a:p>
        </p:txBody>
      </p:sp>
      <p:sp>
        <p:nvSpPr>
          <p:cNvPr id="39" name="Textfeld 38"/>
          <p:cNvSpPr txBox="1"/>
          <p:nvPr/>
        </p:nvSpPr>
        <p:spPr>
          <a:xfrm>
            <a:off x="3347864" y="3502814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mtClean="0"/>
              <a:t>User Events</a:t>
            </a:r>
            <a:endParaRPr lang="de-DE" b="1"/>
          </a:p>
        </p:txBody>
      </p:sp>
      <p:sp>
        <p:nvSpPr>
          <p:cNvPr id="42" name="Textfeld 41"/>
          <p:cNvSpPr txBox="1"/>
          <p:nvPr/>
        </p:nvSpPr>
        <p:spPr>
          <a:xfrm>
            <a:off x="4444363" y="4118404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mtClean="0"/>
              <a:t>Change Notification</a:t>
            </a:r>
            <a:endParaRPr lang="de-DE" b="1"/>
          </a:p>
        </p:txBody>
      </p:sp>
      <p:sp>
        <p:nvSpPr>
          <p:cNvPr id="43" name="Textfeld 42"/>
          <p:cNvSpPr txBox="1"/>
          <p:nvPr/>
        </p:nvSpPr>
        <p:spPr>
          <a:xfrm>
            <a:off x="7020272" y="4535334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mtClean="0"/>
              <a:t>State Query</a:t>
            </a:r>
            <a:endParaRPr lang="de-DE" b="1"/>
          </a:p>
        </p:txBody>
      </p:sp>
      <p:pic>
        <p:nvPicPr>
          <p:cNvPr id="4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79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Architekturmuster (AM)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4000" b="1" smtClean="0"/>
              <a:t>Zusammenfassung</a:t>
            </a:r>
          </a:p>
          <a:p>
            <a:r>
              <a:rPr lang="de-DE" sz="4000" smtClean="0"/>
              <a:t>AM empfehlen Gestaltung von </a:t>
            </a:r>
            <a:r>
              <a:rPr lang="de-DE" sz="4000" smtClean="0">
                <a:solidFill>
                  <a:schemeClr val="accent1"/>
                </a:solidFill>
              </a:rPr>
              <a:t>unabhängigen, austauschbaren</a:t>
            </a:r>
            <a:r>
              <a:rPr lang="de-DE" sz="4000" smtClean="0"/>
              <a:t> Komponenten</a:t>
            </a:r>
          </a:p>
          <a:p>
            <a:r>
              <a:rPr lang="de-DE" sz="4000" smtClean="0"/>
              <a:t>Zusammenspiel der Komponenten wird von außen gesteuert</a:t>
            </a:r>
          </a:p>
          <a:p>
            <a:pPr lvl="1"/>
            <a:r>
              <a:rPr lang="de-DE" sz="3200" smtClean="0"/>
              <a:t>Bsp: „Zusammenstecken“ von Komponenten zu einer Pipes-and-Filter-Architektur</a:t>
            </a:r>
          </a:p>
          <a:p>
            <a:endParaRPr lang="de-DE" sz="360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49</a:t>
            </a:fld>
            <a:endParaRPr lang="de-DE"/>
          </a:p>
        </p:txBody>
      </p:sp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4539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Architekturmuster (AM)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sz="4000" b="1" smtClean="0"/>
              <a:t>Zusammenfassung</a:t>
            </a:r>
          </a:p>
          <a:p>
            <a:r>
              <a:rPr lang="de-DE" sz="4000" smtClean="0"/>
              <a:t>Komponenten selbst wissen möglichst wenig von dem Kontext, in dem sie eingesetzt werden </a:t>
            </a:r>
            <a:endParaRPr lang="de-DE" sz="4000">
              <a:sym typeface="Wingdings" panose="05000000000000000000" pitchFamily="2" charset="2"/>
            </a:endParaRPr>
          </a:p>
          <a:p>
            <a:pPr lvl="1"/>
            <a:r>
              <a:rPr lang="de-DE" sz="3600" smtClean="0">
                <a:sym typeface="Wingdings" panose="05000000000000000000" pitchFamily="2" charset="2"/>
              </a:rPr>
              <a:t>jedes AM definiert minimale Sichtbarkeiten zwischen Komponenten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50</a:t>
            </a:fld>
            <a:endParaRPr lang="de-DE"/>
          </a:p>
        </p:txBody>
      </p:sp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6086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Architekturmuster (AM)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Kombination von AM (Beispiel)</a:t>
            </a:r>
          </a:p>
          <a:p>
            <a:pPr marL="0" indent="0">
              <a:buNone/>
            </a:pPr>
            <a:endParaRPr lang="de-DE" sz="3600" smtClean="0">
              <a:sym typeface="Wingdings" panose="05000000000000000000" pitchFamily="2" charset="2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51</a:t>
            </a:fld>
            <a:endParaRPr lang="de-DE"/>
          </a:p>
        </p:txBody>
      </p:sp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bgerundetes Rechteck 8"/>
          <p:cNvSpPr/>
          <p:nvPr/>
        </p:nvSpPr>
        <p:spPr>
          <a:xfrm>
            <a:off x="1115616" y="2492896"/>
            <a:ext cx="6282214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1115615" y="3437384"/>
            <a:ext cx="6282215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1115615" y="4437112"/>
            <a:ext cx="6282215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Abgerundetes Rechteck 11"/>
          <p:cNvSpPr/>
          <p:nvPr/>
        </p:nvSpPr>
        <p:spPr>
          <a:xfrm>
            <a:off x="1115615" y="5373216"/>
            <a:ext cx="6282215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Abgerundetes Rechteck 12"/>
          <p:cNvSpPr/>
          <p:nvPr/>
        </p:nvSpPr>
        <p:spPr>
          <a:xfrm>
            <a:off x="2339752" y="2708920"/>
            <a:ext cx="1008112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View</a:t>
            </a:r>
            <a:endParaRPr lang="de-DE"/>
          </a:p>
        </p:txBody>
      </p:sp>
      <p:sp>
        <p:nvSpPr>
          <p:cNvPr id="14" name="Abgerundetes Rechteck 13"/>
          <p:cNvSpPr/>
          <p:nvPr/>
        </p:nvSpPr>
        <p:spPr>
          <a:xfrm>
            <a:off x="3743908" y="2738264"/>
            <a:ext cx="1404156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Controller</a:t>
            </a:r>
            <a:endParaRPr lang="de-DE"/>
          </a:p>
        </p:txBody>
      </p:sp>
      <p:sp>
        <p:nvSpPr>
          <p:cNvPr id="16" name="Abgerundetes Rechteck 15"/>
          <p:cNvSpPr/>
          <p:nvPr/>
        </p:nvSpPr>
        <p:spPr>
          <a:xfrm>
            <a:off x="2271918" y="3617404"/>
            <a:ext cx="1008112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Filter1</a:t>
            </a:r>
            <a:endParaRPr lang="de-DE"/>
          </a:p>
        </p:txBody>
      </p:sp>
      <p:sp>
        <p:nvSpPr>
          <p:cNvPr id="17" name="Abgerundetes Rechteck 16"/>
          <p:cNvSpPr/>
          <p:nvPr/>
        </p:nvSpPr>
        <p:spPr>
          <a:xfrm>
            <a:off x="3700137" y="3617404"/>
            <a:ext cx="1008112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Filter2</a:t>
            </a:r>
            <a:endParaRPr lang="de-DE"/>
          </a:p>
        </p:txBody>
      </p:sp>
      <p:sp>
        <p:nvSpPr>
          <p:cNvPr id="18" name="Abgerundetes Rechteck 17"/>
          <p:cNvSpPr/>
          <p:nvPr/>
        </p:nvSpPr>
        <p:spPr>
          <a:xfrm>
            <a:off x="5148064" y="3617404"/>
            <a:ext cx="1008112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Filter3</a:t>
            </a:r>
            <a:endParaRPr lang="de-DE"/>
          </a:p>
        </p:txBody>
      </p:sp>
      <p:sp>
        <p:nvSpPr>
          <p:cNvPr id="19" name="Pfeil nach rechts 18"/>
          <p:cNvSpPr/>
          <p:nvPr/>
        </p:nvSpPr>
        <p:spPr>
          <a:xfrm>
            <a:off x="3280030" y="3717032"/>
            <a:ext cx="463878" cy="216024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Pfeil nach rechts 20"/>
          <p:cNvSpPr/>
          <p:nvPr/>
        </p:nvSpPr>
        <p:spPr>
          <a:xfrm>
            <a:off x="4708249" y="3717032"/>
            <a:ext cx="463878" cy="216024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Abgerundetes Rechteck 21"/>
          <p:cNvSpPr/>
          <p:nvPr/>
        </p:nvSpPr>
        <p:spPr>
          <a:xfrm>
            <a:off x="2996207" y="4617132"/>
            <a:ext cx="1712041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Repository</a:t>
            </a:r>
            <a:endParaRPr lang="de-DE"/>
          </a:p>
        </p:txBody>
      </p:sp>
      <p:sp>
        <p:nvSpPr>
          <p:cNvPr id="23" name="Pfeil nach rechts 22"/>
          <p:cNvSpPr/>
          <p:nvPr/>
        </p:nvSpPr>
        <p:spPr>
          <a:xfrm>
            <a:off x="1808040" y="3717032"/>
            <a:ext cx="463878" cy="216024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/>
          <p:cNvSpPr txBox="1"/>
          <p:nvPr/>
        </p:nvSpPr>
        <p:spPr>
          <a:xfrm>
            <a:off x="1043608" y="3664151"/>
            <a:ext cx="777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Model</a:t>
            </a:r>
            <a:endParaRPr lang="de-DE" sz="1600" b="1"/>
          </a:p>
        </p:txBody>
      </p:sp>
      <p:sp>
        <p:nvSpPr>
          <p:cNvPr id="25" name="Pfeil nach rechts 24"/>
          <p:cNvSpPr/>
          <p:nvPr/>
        </p:nvSpPr>
        <p:spPr>
          <a:xfrm>
            <a:off x="6156176" y="3725416"/>
            <a:ext cx="463878" cy="216024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6620054" y="3655767"/>
            <a:ext cx="777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Model</a:t>
            </a:r>
            <a:endParaRPr lang="de-DE" sz="1600" b="1"/>
          </a:p>
        </p:txBody>
      </p:sp>
      <p:sp>
        <p:nvSpPr>
          <p:cNvPr id="27" name="Textfeld 26"/>
          <p:cNvSpPr txBox="1"/>
          <p:nvPr/>
        </p:nvSpPr>
        <p:spPr>
          <a:xfrm>
            <a:off x="35496" y="2708285"/>
            <a:ext cx="9252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GUI-</a:t>
            </a:r>
          </a:p>
          <a:p>
            <a:r>
              <a:rPr lang="de-DE" sz="1600" b="1" smtClean="0"/>
              <a:t>Schicht</a:t>
            </a:r>
            <a:endParaRPr lang="de-DE" sz="1600" b="1"/>
          </a:p>
        </p:txBody>
      </p:sp>
      <p:sp>
        <p:nvSpPr>
          <p:cNvPr id="28" name="Textfeld 27"/>
          <p:cNvSpPr txBox="1"/>
          <p:nvPr/>
        </p:nvSpPr>
        <p:spPr>
          <a:xfrm>
            <a:off x="35496" y="3617404"/>
            <a:ext cx="1164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Business-</a:t>
            </a:r>
          </a:p>
          <a:p>
            <a:r>
              <a:rPr lang="de-DE" sz="1600" b="1" smtClean="0"/>
              <a:t>Schicht</a:t>
            </a:r>
            <a:endParaRPr lang="de-DE" sz="1600" b="1"/>
          </a:p>
        </p:txBody>
      </p:sp>
      <p:sp>
        <p:nvSpPr>
          <p:cNvPr id="29" name="Textfeld 28"/>
          <p:cNvSpPr txBox="1"/>
          <p:nvPr/>
        </p:nvSpPr>
        <p:spPr>
          <a:xfrm>
            <a:off x="118355" y="5476872"/>
            <a:ext cx="9252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Daten-</a:t>
            </a:r>
          </a:p>
          <a:p>
            <a:r>
              <a:rPr lang="de-DE" sz="1600" b="1" smtClean="0"/>
              <a:t>Schicht</a:t>
            </a:r>
            <a:endParaRPr lang="de-DE" sz="1600" b="1"/>
          </a:p>
        </p:txBody>
      </p:sp>
      <p:sp>
        <p:nvSpPr>
          <p:cNvPr id="30" name="Textfeld 29"/>
          <p:cNvSpPr txBox="1"/>
          <p:nvPr/>
        </p:nvSpPr>
        <p:spPr>
          <a:xfrm>
            <a:off x="84439" y="4540768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Rep</a:t>
            </a:r>
            <a:endParaRPr lang="de-DE" sz="1600" b="1"/>
          </a:p>
        </p:txBody>
      </p:sp>
      <p:sp>
        <p:nvSpPr>
          <p:cNvPr id="31" name="Textfeld 30"/>
          <p:cNvSpPr txBox="1"/>
          <p:nvPr/>
        </p:nvSpPr>
        <p:spPr>
          <a:xfrm>
            <a:off x="7524328" y="2606954"/>
            <a:ext cx="298480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1</a:t>
            </a:r>
          </a:p>
          <a:p>
            <a:endParaRPr lang="de-DE" sz="1600" b="1"/>
          </a:p>
          <a:p>
            <a:endParaRPr lang="de-DE" sz="1600" b="1" smtClean="0"/>
          </a:p>
          <a:p>
            <a:endParaRPr lang="de-DE" sz="1600" b="1"/>
          </a:p>
          <a:p>
            <a:r>
              <a:rPr lang="de-DE" sz="1600" b="1" smtClean="0"/>
              <a:t>2</a:t>
            </a:r>
          </a:p>
          <a:p>
            <a:endParaRPr lang="de-DE" sz="1600" b="1"/>
          </a:p>
          <a:p>
            <a:endParaRPr lang="de-DE" sz="1600" b="1" smtClean="0"/>
          </a:p>
          <a:p>
            <a:endParaRPr lang="de-DE" sz="1600" b="1"/>
          </a:p>
          <a:p>
            <a:r>
              <a:rPr lang="de-DE" sz="1600" b="1" smtClean="0"/>
              <a:t>3</a:t>
            </a:r>
          </a:p>
          <a:p>
            <a:endParaRPr lang="de-DE" sz="1600" b="1"/>
          </a:p>
          <a:p>
            <a:endParaRPr lang="de-DE" sz="1600" b="1" smtClean="0"/>
          </a:p>
          <a:p>
            <a:endParaRPr lang="de-DE" sz="1600" b="1"/>
          </a:p>
          <a:p>
            <a:r>
              <a:rPr lang="de-DE" sz="1600" b="1" smtClean="0"/>
              <a:t>4</a:t>
            </a:r>
            <a:endParaRPr lang="de-DE" sz="1600" b="1"/>
          </a:p>
        </p:txBody>
      </p:sp>
    </p:spTree>
    <p:extLst>
      <p:ext uri="{BB962C8B-B14F-4D97-AF65-F5344CB8AC3E}">
        <p14:creationId xmlns:p14="http://schemas.microsoft.com/office/powerpoint/2010/main" val="27428227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Architekturmuster (AM)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Kombination von AM (Beispiel)</a:t>
            </a:r>
          </a:p>
          <a:p>
            <a:pPr marL="0" indent="0">
              <a:buNone/>
            </a:pPr>
            <a:endParaRPr lang="de-DE" sz="3600" smtClean="0">
              <a:sym typeface="Wingdings" panose="05000000000000000000" pitchFamily="2" charset="2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52</a:t>
            </a:fld>
            <a:endParaRPr lang="de-DE"/>
          </a:p>
        </p:txBody>
      </p:sp>
      <p:pic>
        <p:nvPicPr>
          <p:cNvPr id="7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pieren 7"/>
          <p:cNvGrpSpPr/>
          <p:nvPr/>
        </p:nvGrpSpPr>
        <p:grpSpPr>
          <a:xfrm>
            <a:off x="1043608" y="4881577"/>
            <a:ext cx="2468361" cy="1283727"/>
            <a:chOff x="1043608" y="3437384"/>
            <a:chExt cx="6354222" cy="2727920"/>
          </a:xfrm>
        </p:grpSpPr>
        <p:sp>
          <p:nvSpPr>
            <p:cNvPr id="10" name="Abgerundetes Rechteck 9"/>
            <p:cNvSpPr/>
            <p:nvPr/>
          </p:nvSpPr>
          <p:spPr>
            <a:xfrm>
              <a:off x="1115615" y="3437384"/>
              <a:ext cx="6282215" cy="79208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Abgerundetes Rechteck 10"/>
            <p:cNvSpPr/>
            <p:nvPr/>
          </p:nvSpPr>
          <p:spPr>
            <a:xfrm>
              <a:off x="1115615" y="4437112"/>
              <a:ext cx="6282215" cy="79208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Abgerundetes Rechteck 11"/>
            <p:cNvSpPr/>
            <p:nvPr/>
          </p:nvSpPr>
          <p:spPr>
            <a:xfrm>
              <a:off x="1115615" y="5373216"/>
              <a:ext cx="6282215" cy="79208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Abgerundetes Rechteck 15"/>
            <p:cNvSpPr/>
            <p:nvPr/>
          </p:nvSpPr>
          <p:spPr>
            <a:xfrm>
              <a:off x="2271918" y="3617404"/>
              <a:ext cx="1008112" cy="43204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Abgerundetes Rechteck 16"/>
            <p:cNvSpPr/>
            <p:nvPr/>
          </p:nvSpPr>
          <p:spPr>
            <a:xfrm>
              <a:off x="3700137" y="3617404"/>
              <a:ext cx="1008112" cy="43204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Abgerundetes Rechteck 17"/>
            <p:cNvSpPr/>
            <p:nvPr/>
          </p:nvSpPr>
          <p:spPr>
            <a:xfrm>
              <a:off x="5148064" y="3617404"/>
              <a:ext cx="1008112" cy="43204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Pfeil nach rechts 18"/>
            <p:cNvSpPr/>
            <p:nvPr/>
          </p:nvSpPr>
          <p:spPr>
            <a:xfrm>
              <a:off x="3280030" y="3717032"/>
              <a:ext cx="463878" cy="216024"/>
            </a:xfrm>
            <a:prstGeom prst="right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Pfeil nach rechts 20"/>
            <p:cNvSpPr/>
            <p:nvPr/>
          </p:nvSpPr>
          <p:spPr>
            <a:xfrm>
              <a:off x="4708249" y="3717032"/>
              <a:ext cx="463878" cy="216024"/>
            </a:xfrm>
            <a:prstGeom prst="right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Abgerundetes Rechteck 21"/>
            <p:cNvSpPr/>
            <p:nvPr/>
          </p:nvSpPr>
          <p:spPr>
            <a:xfrm>
              <a:off x="2996207" y="4617132"/>
              <a:ext cx="1712041" cy="43204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Pfeil nach rechts 22"/>
            <p:cNvSpPr/>
            <p:nvPr/>
          </p:nvSpPr>
          <p:spPr>
            <a:xfrm>
              <a:off x="1808040" y="3717032"/>
              <a:ext cx="463878" cy="216024"/>
            </a:xfrm>
            <a:prstGeom prst="right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1043608" y="3664151"/>
              <a:ext cx="475547" cy="719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de-DE" sz="1600" b="1"/>
            </a:p>
          </p:txBody>
        </p:sp>
        <p:sp>
          <p:nvSpPr>
            <p:cNvPr id="25" name="Pfeil nach rechts 24"/>
            <p:cNvSpPr/>
            <p:nvPr/>
          </p:nvSpPr>
          <p:spPr>
            <a:xfrm>
              <a:off x="6156176" y="3725416"/>
              <a:ext cx="463878" cy="216024"/>
            </a:xfrm>
            <a:prstGeom prst="right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6620055" y="3655766"/>
              <a:ext cx="475547" cy="719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de-DE" sz="1600" b="1"/>
            </a:p>
          </p:txBody>
        </p:sp>
      </p:grpSp>
      <p:sp>
        <p:nvSpPr>
          <p:cNvPr id="31" name="Abgerundetes Rechteck 30"/>
          <p:cNvSpPr/>
          <p:nvPr/>
        </p:nvSpPr>
        <p:spPr>
          <a:xfrm>
            <a:off x="1840826" y="2852936"/>
            <a:ext cx="2440389" cy="37274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Abgerundetes Rechteck 31"/>
          <p:cNvSpPr/>
          <p:nvPr/>
        </p:nvSpPr>
        <p:spPr>
          <a:xfrm>
            <a:off x="2316354" y="2954594"/>
            <a:ext cx="391611" cy="20331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Abgerundetes Rechteck 32"/>
          <p:cNvSpPr/>
          <p:nvPr/>
        </p:nvSpPr>
        <p:spPr>
          <a:xfrm>
            <a:off x="2861813" y="2968403"/>
            <a:ext cx="545458" cy="20331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Abgerundetes Rechteck 14"/>
          <p:cNvSpPr/>
          <p:nvPr/>
        </p:nvSpPr>
        <p:spPr>
          <a:xfrm>
            <a:off x="1547108" y="2564904"/>
            <a:ext cx="3096900" cy="936104"/>
          </a:xfrm>
          <a:prstGeom prst="roundRect">
            <a:avLst/>
          </a:prstGeom>
          <a:noFill/>
          <a:ln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Abgerundetes Rechteck 33"/>
          <p:cNvSpPr/>
          <p:nvPr/>
        </p:nvSpPr>
        <p:spPr>
          <a:xfrm>
            <a:off x="722918" y="4650726"/>
            <a:ext cx="3096900" cy="1730601"/>
          </a:xfrm>
          <a:prstGeom prst="roundRect">
            <a:avLst/>
          </a:prstGeom>
          <a:noFill/>
          <a:ln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5" name="Gerade Verbindung mit Pfeil 34"/>
          <p:cNvCxnSpPr>
            <a:stCxn id="15" idx="2"/>
          </p:cNvCxnSpPr>
          <p:nvPr/>
        </p:nvCxnSpPr>
        <p:spPr>
          <a:xfrm flipH="1">
            <a:off x="2638025" y="3501008"/>
            <a:ext cx="457533" cy="11497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/>
          <p:cNvSpPr txBox="1"/>
          <p:nvPr/>
        </p:nvSpPr>
        <p:spPr>
          <a:xfrm>
            <a:off x="4788024" y="2852936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smtClean="0">
                <a:solidFill>
                  <a:schemeClr val="tx2"/>
                </a:solidFill>
              </a:rPr>
              <a:t>Client</a:t>
            </a:r>
            <a:endParaRPr lang="de-DE" sz="2400" b="1">
              <a:solidFill>
                <a:schemeClr val="tx2"/>
              </a:solidFill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4124474" y="5169609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smtClean="0">
                <a:solidFill>
                  <a:schemeClr val="tx2"/>
                </a:solidFill>
              </a:rPr>
              <a:t>Server</a:t>
            </a:r>
            <a:endParaRPr lang="de-DE" sz="2400" b="1">
              <a:solidFill>
                <a:schemeClr val="tx2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1488725" y="2870032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1</a:t>
            </a:r>
            <a:endParaRPr lang="de-DE" sz="1600" b="1"/>
          </a:p>
        </p:txBody>
      </p:sp>
      <p:sp>
        <p:nvSpPr>
          <p:cNvPr id="38" name="Textfeld 37"/>
          <p:cNvSpPr txBox="1"/>
          <p:nvPr/>
        </p:nvSpPr>
        <p:spPr>
          <a:xfrm>
            <a:off x="745128" y="4915770"/>
            <a:ext cx="2984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2</a:t>
            </a:r>
          </a:p>
          <a:p>
            <a:endParaRPr lang="de-DE" sz="1600" b="1"/>
          </a:p>
          <a:p>
            <a:r>
              <a:rPr lang="de-DE" sz="1600" b="1" smtClean="0"/>
              <a:t>3</a:t>
            </a:r>
          </a:p>
          <a:p>
            <a:endParaRPr lang="de-DE" sz="1600" b="1"/>
          </a:p>
          <a:p>
            <a:r>
              <a:rPr lang="de-DE" sz="1600" b="1" smtClean="0"/>
              <a:t>4</a:t>
            </a:r>
            <a:endParaRPr lang="de-DE" sz="1600" b="1"/>
          </a:p>
        </p:txBody>
      </p:sp>
    </p:spTree>
    <p:extLst>
      <p:ext uri="{BB962C8B-B14F-4D97-AF65-F5344CB8AC3E}">
        <p14:creationId xmlns:p14="http://schemas.microsoft.com/office/powerpoint/2010/main" val="5039036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5.12.2013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53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264296" y="224305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Kombination von AM (Beispiel)</a:t>
            </a:r>
          </a:p>
          <a:p>
            <a:pPr marL="0" indent="0">
              <a:buNone/>
            </a:pPr>
            <a:endParaRPr lang="de-DE" sz="3600" smtClean="0">
              <a:sym typeface="Wingdings" panose="05000000000000000000" pitchFamily="2" charset="2"/>
            </a:endParaRPr>
          </a:p>
        </p:txBody>
      </p:sp>
      <p:sp>
        <p:nvSpPr>
          <p:cNvPr id="31" name="Abgerundetes Rechteck 30"/>
          <p:cNvSpPr/>
          <p:nvPr/>
        </p:nvSpPr>
        <p:spPr>
          <a:xfrm>
            <a:off x="1840826" y="1268760"/>
            <a:ext cx="2440389" cy="37274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Abgerundetes Rechteck 31"/>
          <p:cNvSpPr/>
          <p:nvPr/>
        </p:nvSpPr>
        <p:spPr>
          <a:xfrm>
            <a:off x="2316354" y="1370418"/>
            <a:ext cx="391611" cy="20331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Abgerundetes Rechteck 32"/>
          <p:cNvSpPr/>
          <p:nvPr/>
        </p:nvSpPr>
        <p:spPr>
          <a:xfrm>
            <a:off x="2861813" y="1384227"/>
            <a:ext cx="545458" cy="20331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Abgerundetes Rechteck 14"/>
          <p:cNvSpPr/>
          <p:nvPr/>
        </p:nvSpPr>
        <p:spPr>
          <a:xfrm>
            <a:off x="1547108" y="980728"/>
            <a:ext cx="3096900" cy="936104"/>
          </a:xfrm>
          <a:prstGeom prst="roundRect">
            <a:avLst/>
          </a:prstGeom>
          <a:noFill/>
          <a:ln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5" name="Gerade Verbindung mit Pfeil 34"/>
          <p:cNvCxnSpPr>
            <a:stCxn id="15" idx="2"/>
            <a:endCxn id="34" idx="0"/>
          </p:cNvCxnSpPr>
          <p:nvPr/>
        </p:nvCxnSpPr>
        <p:spPr>
          <a:xfrm flipH="1">
            <a:off x="1799970" y="1916832"/>
            <a:ext cx="1295588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/>
          <p:cNvSpPr txBox="1"/>
          <p:nvPr/>
        </p:nvSpPr>
        <p:spPr>
          <a:xfrm>
            <a:off x="4788024" y="1268760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smtClean="0">
                <a:solidFill>
                  <a:schemeClr val="tx2"/>
                </a:solidFill>
              </a:rPr>
              <a:t>Client</a:t>
            </a:r>
            <a:endParaRPr lang="de-DE" sz="2400" b="1">
              <a:solidFill>
                <a:schemeClr val="tx2"/>
              </a:solidFill>
            </a:endParaRPr>
          </a:p>
        </p:txBody>
      </p:sp>
      <p:grpSp>
        <p:nvGrpSpPr>
          <p:cNvPr id="9" name="Gruppieren 8"/>
          <p:cNvGrpSpPr/>
          <p:nvPr/>
        </p:nvGrpSpPr>
        <p:grpSpPr>
          <a:xfrm>
            <a:off x="107504" y="3068960"/>
            <a:ext cx="3240916" cy="1916577"/>
            <a:chOff x="578902" y="4650726"/>
            <a:chExt cx="3240916" cy="1916577"/>
          </a:xfrm>
        </p:grpSpPr>
        <p:grpSp>
          <p:nvGrpSpPr>
            <p:cNvPr id="8" name="Gruppieren 7"/>
            <p:cNvGrpSpPr/>
            <p:nvPr/>
          </p:nvGrpSpPr>
          <p:grpSpPr>
            <a:xfrm>
              <a:off x="1043608" y="4881578"/>
              <a:ext cx="2468361" cy="445267"/>
              <a:chOff x="1043608" y="3437384"/>
              <a:chExt cx="6354222" cy="946192"/>
            </a:xfrm>
          </p:grpSpPr>
          <p:sp>
            <p:nvSpPr>
              <p:cNvPr id="10" name="Abgerundetes Rechteck 9"/>
              <p:cNvSpPr/>
              <p:nvPr/>
            </p:nvSpPr>
            <p:spPr>
              <a:xfrm>
                <a:off x="1115615" y="3437384"/>
                <a:ext cx="6282215" cy="792087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" name="Abgerundetes Rechteck 15"/>
              <p:cNvSpPr/>
              <p:nvPr/>
            </p:nvSpPr>
            <p:spPr>
              <a:xfrm>
                <a:off x="2271917" y="3617403"/>
                <a:ext cx="1008112" cy="43204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" name="Abgerundetes Rechteck 16"/>
              <p:cNvSpPr/>
              <p:nvPr/>
            </p:nvSpPr>
            <p:spPr>
              <a:xfrm>
                <a:off x="3700136" y="3617403"/>
                <a:ext cx="1008112" cy="43204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" name="Abgerundetes Rechteck 17"/>
              <p:cNvSpPr/>
              <p:nvPr/>
            </p:nvSpPr>
            <p:spPr>
              <a:xfrm>
                <a:off x="5148064" y="3617403"/>
                <a:ext cx="1008112" cy="43204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" name="Pfeil nach rechts 18"/>
              <p:cNvSpPr/>
              <p:nvPr/>
            </p:nvSpPr>
            <p:spPr>
              <a:xfrm>
                <a:off x="3280029" y="3717032"/>
                <a:ext cx="463878" cy="216023"/>
              </a:xfrm>
              <a:prstGeom prst="rightArrow">
                <a:avLst/>
              </a:prstGeom>
              <a:solidFill>
                <a:schemeClr val="bg1"/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" name="Pfeil nach rechts 20"/>
              <p:cNvSpPr/>
              <p:nvPr/>
            </p:nvSpPr>
            <p:spPr>
              <a:xfrm>
                <a:off x="4708248" y="3717032"/>
                <a:ext cx="463878" cy="216023"/>
              </a:xfrm>
              <a:prstGeom prst="rightArrow">
                <a:avLst/>
              </a:prstGeom>
              <a:solidFill>
                <a:schemeClr val="bg1"/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" name="Pfeil nach rechts 22"/>
              <p:cNvSpPr/>
              <p:nvPr/>
            </p:nvSpPr>
            <p:spPr>
              <a:xfrm>
                <a:off x="1808039" y="3717032"/>
                <a:ext cx="463878" cy="216023"/>
              </a:xfrm>
              <a:prstGeom prst="rightArrow">
                <a:avLst/>
              </a:prstGeom>
              <a:solidFill>
                <a:schemeClr val="bg1"/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" name="Textfeld 23"/>
              <p:cNvSpPr txBox="1"/>
              <p:nvPr/>
            </p:nvSpPr>
            <p:spPr>
              <a:xfrm>
                <a:off x="1043608" y="3664149"/>
                <a:ext cx="475547" cy="719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sz="1600" b="1"/>
              </a:p>
            </p:txBody>
          </p:sp>
          <p:sp>
            <p:nvSpPr>
              <p:cNvPr id="25" name="Pfeil nach rechts 24"/>
              <p:cNvSpPr/>
              <p:nvPr/>
            </p:nvSpPr>
            <p:spPr>
              <a:xfrm>
                <a:off x="6156176" y="3725417"/>
                <a:ext cx="463878" cy="216023"/>
              </a:xfrm>
              <a:prstGeom prst="rightArrow">
                <a:avLst/>
              </a:prstGeom>
              <a:solidFill>
                <a:schemeClr val="bg1"/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" name="Textfeld 25"/>
              <p:cNvSpPr txBox="1"/>
              <p:nvPr/>
            </p:nvSpPr>
            <p:spPr>
              <a:xfrm>
                <a:off x="6620055" y="3655766"/>
                <a:ext cx="475547" cy="719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sz="1600" b="1"/>
              </a:p>
            </p:txBody>
          </p:sp>
        </p:grpSp>
        <p:sp>
          <p:nvSpPr>
            <p:cNvPr id="34" name="Abgerundetes Rechteck 33"/>
            <p:cNvSpPr/>
            <p:nvPr/>
          </p:nvSpPr>
          <p:spPr>
            <a:xfrm>
              <a:off x="722918" y="4650726"/>
              <a:ext cx="3096900" cy="1253786"/>
            </a:xfrm>
            <a:prstGeom prst="roundRect">
              <a:avLst/>
            </a:prstGeom>
            <a:noFill/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578902" y="6105638"/>
              <a:ext cx="21018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b="1" smtClean="0">
                  <a:solidFill>
                    <a:schemeClr val="tx2"/>
                  </a:solidFill>
                </a:rPr>
                <a:t>App-Server 1</a:t>
              </a:r>
              <a:endParaRPr lang="de-DE" sz="2400" b="1">
                <a:solidFill>
                  <a:schemeClr val="tx2"/>
                </a:solidFill>
              </a:endParaRPr>
            </a:p>
          </p:txBody>
        </p:sp>
      </p:grpSp>
      <p:grpSp>
        <p:nvGrpSpPr>
          <p:cNvPr id="38" name="Gruppieren 37"/>
          <p:cNvGrpSpPr/>
          <p:nvPr/>
        </p:nvGrpSpPr>
        <p:grpSpPr>
          <a:xfrm>
            <a:off x="4860032" y="2994544"/>
            <a:ext cx="3161840" cy="1990993"/>
            <a:chOff x="722918" y="4650727"/>
            <a:chExt cx="3161840" cy="1990993"/>
          </a:xfrm>
        </p:grpSpPr>
        <p:grpSp>
          <p:nvGrpSpPr>
            <p:cNvPr id="39" name="Gruppieren 38"/>
            <p:cNvGrpSpPr/>
            <p:nvPr/>
          </p:nvGrpSpPr>
          <p:grpSpPr>
            <a:xfrm>
              <a:off x="1043608" y="4881578"/>
              <a:ext cx="2468361" cy="445268"/>
              <a:chOff x="1043608" y="3437384"/>
              <a:chExt cx="6354222" cy="946194"/>
            </a:xfrm>
          </p:grpSpPr>
          <p:sp>
            <p:nvSpPr>
              <p:cNvPr id="42" name="Abgerundetes Rechteck 41"/>
              <p:cNvSpPr/>
              <p:nvPr/>
            </p:nvSpPr>
            <p:spPr>
              <a:xfrm>
                <a:off x="1115615" y="3437384"/>
                <a:ext cx="6282215" cy="792088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" name="Abgerundetes Rechteck 44"/>
              <p:cNvSpPr/>
              <p:nvPr/>
            </p:nvSpPr>
            <p:spPr>
              <a:xfrm>
                <a:off x="2271918" y="3617404"/>
                <a:ext cx="1008112" cy="43204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6" name="Abgerundetes Rechteck 45"/>
              <p:cNvSpPr/>
              <p:nvPr/>
            </p:nvSpPr>
            <p:spPr>
              <a:xfrm>
                <a:off x="3700137" y="3617404"/>
                <a:ext cx="1008112" cy="43204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7" name="Abgerundetes Rechteck 46"/>
              <p:cNvSpPr/>
              <p:nvPr/>
            </p:nvSpPr>
            <p:spPr>
              <a:xfrm>
                <a:off x="5148064" y="3617404"/>
                <a:ext cx="1008112" cy="43204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8" name="Pfeil nach rechts 47"/>
              <p:cNvSpPr/>
              <p:nvPr/>
            </p:nvSpPr>
            <p:spPr>
              <a:xfrm>
                <a:off x="3280030" y="3717032"/>
                <a:ext cx="463878" cy="216024"/>
              </a:xfrm>
              <a:prstGeom prst="rightArrow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" name="Pfeil nach rechts 48"/>
              <p:cNvSpPr/>
              <p:nvPr/>
            </p:nvSpPr>
            <p:spPr>
              <a:xfrm>
                <a:off x="4708249" y="3717032"/>
                <a:ext cx="463878" cy="216024"/>
              </a:xfrm>
              <a:prstGeom prst="rightArrow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" name="Pfeil nach rechts 50"/>
              <p:cNvSpPr/>
              <p:nvPr/>
            </p:nvSpPr>
            <p:spPr>
              <a:xfrm>
                <a:off x="1808040" y="3717032"/>
                <a:ext cx="463878" cy="216024"/>
              </a:xfrm>
              <a:prstGeom prst="rightArrow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2" name="Textfeld 51"/>
              <p:cNvSpPr txBox="1"/>
              <p:nvPr/>
            </p:nvSpPr>
            <p:spPr>
              <a:xfrm>
                <a:off x="1043608" y="3664151"/>
                <a:ext cx="475547" cy="719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sz="1600" b="1"/>
              </a:p>
            </p:txBody>
          </p:sp>
          <p:sp>
            <p:nvSpPr>
              <p:cNvPr id="53" name="Pfeil nach rechts 52"/>
              <p:cNvSpPr/>
              <p:nvPr/>
            </p:nvSpPr>
            <p:spPr>
              <a:xfrm>
                <a:off x="6156176" y="3725416"/>
                <a:ext cx="463878" cy="216024"/>
              </a:xfrm>
              <a:prstGeom prst="rightArrow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" name="Textfeld 53"/>
              <p:cNvSpPr txBox="1"/>
              <p:nvPr/>
            </p:nvSpPr>
            <p:spPr>
              <a:xfrm>
                <a:off x="6620055" y="3655766"/>
                <a:ext cx="475547" cy="719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sz="1600" b="1"/>
              </a:p>
            </p:txBody>
          </p:sp>
        </p:grpSp>
        <p:sp>
          <p:nvSpPr>
            <p:cNvPr id="40" name="Abgerundetes Rechteck 39"/>
            <p:cNvSpPr/>
            <p:nvPr/>
          </p:nvSpPr>
          <p:spPr>
            <a:xfrm>
              <a:off x="722918" y="4650727"/>
              <a:ext cx="3096900" cy="1313360"/>
            </a:xfrm>
            <a:prstGeom prst="roundRect">
              <a:avLst/>
            </a:prstGeom>
            <a:noFill/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Textfeld 40"/>
            <p:cNvSpPr txBox="1"/>
            <p:nvPr/>
          </p:nvSpPr>
          <p:spPr>
            <a:xfrm>
              <a:off x="1782901" y="6180055"/>
              <a:ext cx="21018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b="1" smtClean="0">
                  <a:solidFill>
                    <a:schemeClr val="tx2"/>
                  </a:solidFill>
                </a:rPr>
                <a:t>App-Server 2</a:t>
              </a:r>
              <a:endParaRPr lang="de-DE" sz="2400" b="1">
                <a:solidFill>
                  <a:schemeClr val="tx2"/>
                </a:solidFill>
              </a:endParaRPr>
            </a:p>
          </p:txBody>
        </p:sp>
      </p:grpSp>
      <p:cxnSp>
        <p:nvCxnSpPr>
          <p:cNvPr id="14" name="Gerade Verbindung mit Pfeil 13"/>
          <p:cNvCxnSpPr>
            <a:endCxn id="40" idx="0"/>
          </p:cNvCxnSpPr>
          <p:nvPr/>
        </p:nvCxnSpPr>
        <p:spPr>
          <a:xfrm>
            <a:off x="3635896" y="1916832"/>
            <a:ext cx="2772586" cy="10777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uppieren 27"/>
          <p:cNvGrpSpPr/>
          <p:nvPr/>
        </p:nvGrpSpPr>
        <p:grpSpPr>
          <a:xfrm>
            <a:off x="2829879" y="5238560"/>
            <a:ext cx="2440389" cy="813267"/>
            <a:chOff x="600182" y="3770271"/>
            <a:chExt cx="2440389" cy="813267"/>
          </a:xfrm>
        </p:grpSpPr>
        <p:sp>
          <p:nvSpPr>
            <p:cNvPr id="55" name="Abgerundetes Rechteck 54"/>
            <p:cNvSpPr/>
            <p:nvPr/>
          </p:nvSpPr>
          <p:spPr>
            <a:xfrm>
              <a:off x="600182" y="3770271"/>
              <a:ext cx="2440389" cy="37274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" name="Abgerundetes Rechteck 55"/>
            <p:cNvSpPr/>
            <p:nvPr/>
          </p:nvSpPr>
          <p:spPr>
            <a:xfrm>
              <a:off x="600182" y="4210791"/>
              <a:ext cx="2440389" cy="37274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" name="Abgerundetes Rechteck 56"/>
            <p:cNvSpPr/>
            <p:nvPr/>
          </p:nvSpPr>
          <p:spPr>
            <a:xfrm>
              <a:off x="1330717" y="3854988"/>
              <a:ext cx="665059" cy="20331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72" name="Abgerundetes Rechteck 71"/>
          <p:cNvSpPr/>
          <p:nvPr/>
        </p:nvSpPr>
        <p:spPr>
          <a:xfrm>
            <a:off x="2483768" y="5113945"/>
            <a:ext cx="3096900" cy="1123367"/>
          </a:xfrm>
          <a:prstGeom prst="roundRect">
            <a:avLst/>
          </a:prstGeom>
          <a:noFill/>
          <a:ln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3" name="Textfeld 72"/>
          <p:cNvSpPr txBox="1"/>
          <p:nvPr/>
        </p:nvSpPr>
        <p:spPr>
          <a:xfrm>
            <a:off x="5733557" y="5448247"/>
            <a:ext cx="19159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smtClean="0">
                <a:solidFill>
                  <a:schemeClr val="tx2"/>
                </a:solidFill>
              </a:rPr>
              <a:t>Data-Server</a:t>
            </a:r>
            <a:endParaRPr lang="de-DE" sz="2400" b="1">
              <a:solidFill>
                <a:schemeClr val="tx2"/>
              </a:solidFill>
            </a:endParaRPr>
          </a:p>
        </p:txBody>
      </p:sp>
      <p:cxnSp>
        <p:nvCxnSpPr>
          <p:cNvPr id="30" name="Gerade Verbindung mit Pfeil 29"/>
          <p:cNvCxnSpPr>
            <a:stCxn id="34" idx="2"/>
          </p:cNvCxnSpPr>
          <p:nvPr/>
        </p:nvCxnSpPr>
        <p:spPr>
          <a:xfrm>
            <a:off x="1799970" y="4322746"/>
            <a:ext cx="1760444" cy="7911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mit Pfeil 74"/>
          <p:cNvCxnSpPr/>
          <p:nvPr/>
        </p:nvCxnSpPr>
        <p:spPr>
          <a:xfrm flipH="1">
            <a:off x="4644009" y="4307904"/>
            <a:ext cx="1089548" cy="8060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Abgerundetes Rechteck 77"/>
          <p:cNvSpPr/>
          <p:nvPr/>
        </p:nvSpPr>
        <p:spPr>
          <a:xfrm>
            <a:off x="619443" y="3797513"/>
            <a:ext cx="2440389" cy="37274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Abgerundetes Rechteck 78"/>
          <p:cNvSpPr/>
          <p:nvPr/>
        </p:nvSpPr>
        <p:spPr>
          <a:xfrm>
            <a:off x="1349978" y="3882230"/>
            <a:ext cx="665059" cy="20331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Abgerundetes Rechteck 81"/>
          <p:cNvSpPr/>
          <p:nvPr/>
        </p:nvSpPr>
        <p:spPr>
          <a:xfrm>
            <a:off x="5209077" y="3728647"/>
            <a:ext cx="2440389" cy="37274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3" name="Abgerundetes Rechteck 82"/>
          <p:cNvSpPr/>
          <p:nvPr/>
        </p:nvSpPr>
        <p:spPr>
          <a:xfrm>
            <a:off x="5939612" y="3813364"/>
            <a:ext cx="665059" cy="20331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Textfeld 57"/>
          <p:cNvSpPr txBox="1"/>
          <p:nvPr/>
        </p:nvSpPr>
        <p:spPr>
          <a:xfrm>
            <a:off x="1521896" y="1279503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1</a:t>
            </a:r>
            <a:endParaRPr lang="de-DE" sz="1600" b="1"/>
          </a:p>
        </p:txBody>
      </p:sp>
      <p:sp>
        <p:nvSpPr>
          <p:cNvPr id="59" name="Textfeld 58"/>
          <p:cNvSpPr txBox="1"/>
          <p:nvPr/>
        </p:nvSpPr>
        <p:spPr>
          <a:xfrm>
            <a:off x="249871" y="3312670"/>
            <a:ext cx="2984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2</a:t>
            </a:r>
          </a:p>
          <a:p>
            <a:endParaRPr lang="de-DE" sz="1600" b="1"/>
          </a:p>
          <a:p>
            <a:r>
              <a:rPr lang="de-DE" sz="1600" b="1" smtClean="0"/>
              <a:t>3</a:t>
            </a:r>
            <a:endParaRPr lang="de-DE" sz="1600" b="1"/>
          </a:p>
        </p:txBody>
      </p:sp>
      <p:sp>
        <p:nvSpPr>
          <p:cNvPr id="60" name="Textfeld 59"/>
          <p:cNvSpPr txBox="1"/>
          <p:nvPr/>
        </p:nvSpPr>
        <p:spPr>
          <a:xfrm>
            <a:off x="4860032" y="3280354"/>
            <a:ext cx="2984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2</a:t>
            </a:r>
          </a:p>
          <a:p>
            <a:endParaRPr lang="de-DE" sz="1600" b="1"/>
          </a:p>
          <a:p>
            <a:r>
              <a:rPr lang="de-DE" sz="1600" b="1" smtClean="0"/>
              <a:t>3</a:t>
            </a:r>
            <a:endParaRPr lang="de-DE" sz="1600" b="1"/>
          </a:p>
        </p:txBody>
      </p:sp>
      <p:sp>
        <p:nvSpPr>
          <p:cNvPr id="61" name="Textfeld 60"/>
          <p:cNvSpPr txBox="1"/>
          <p:nvPr/>
        </p:nvSpPr>
        <p:spPr>
          <a:xfrm>
            <a:off x="2499097" y="5220830"/>
            <a:ext cx="2984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/>
              <a:t>3</a:t>
            </a:r>
            <a:endParaRPr lang="de-DE" sz="1600" b="1" smtClean="0"/>
          </a:p>
          <a:p>
            <a:endParaRPr lang="de-DE" sz="1600" b="1"/>
          </a:p>
          <a:p>
            <a:r>
              <a:rPr lang="de-DE" sz="1600" b="1"/>
              <a:t>4</a:t>
            </a:r>
            <a:endParaRPr lang="de-DE" sz="1600" b="1"/>
          </a:p>
        </p:txBody>
      </p:sp>
    </p:spTree>
    <p:extLst>
      <p:ext uri="{BB962C8B-B14F-4D97-AF65-F5344CB8AC3E}">
        <p14:creationId xmlns:p14="http://schemas.microsoft.com/office/powerpoint/2010/main" val="361437042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S010336510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ustom 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elancholy abstract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lancholy abstract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lancholy abstract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lancholy abstract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lancholy abstract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lancholy abstract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lancholy abstract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lancholy abstract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lancholy abstract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lancholy abstract design templa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lancholy abstract design template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lancholy abstract design template 12">
        <a:dk1>
          <a:srgbClr val="777777"/>
        </a:dk1>
        <a:lt1>
          <a:srgbClr val="969696"/>
        </a:lt1>
        <a:dk2>
          <a:srgbClr val="686B5D"/>
        </a:dk2>
        <a:lt2>
          <a:srgbClr val="4E4E44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7F7F7F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catur">
  <a:themeElements>
    <a:clrScheme name="Benutzerdefiniert 2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DE0000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C7D06E6-05F1-460C-9898-E153355C67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TS010336510</Template>
  <TotalTime>0</TotalTime>
  <Words>1994</Words>
  <Application>Microsoft Office PowerPoint</Application>
  <PresentationFormat>Bildschirmpräsentation (4:3)</PresentationFormat>
  <Paragraphs>576</Paragraphs>
  <Slides>53</Slides>
  <Notes>31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53</vt:i4>
      </vt:variant>
    </vt:vector>
  </HeadingPairs>
  <TitlesOfParts>
    <vt:vector size="55" baseType="lpstr">
      <vt:lpstr>TS010336510</vt:lpstr>
      <vt:lpstr>Decatur</vt:lpstr>
      <vt:lpstr>Software Engineering 1</vt:lpstr>
      <vt:lpstr>Einführung</vt:lpstr>
      <vt:lpstr>Wiederholung</vt:lpstr>
      <vt:lpstr>Wiederholung</vt:lpstr>
      <vt:lpstr>Wiederholung</vt:lpstr>
      <vt:lpstr>PowerPoint-Präsentation</vt:lpstr>
      <vt:lpstr>PowerPoint-Präsentation</vt:lpstr>
      <vt:lpstr>Wiederholung</vt:lpstr>
      <vt:lpstr>PowerPoint-Präsentation</vt:lpstr>
      <vt:lpstr>Analyse – und jetzt?</vt:lpstr>
      <vt:lpstr>Software-Entwurf</vt:lpstr>
      <vt:lpstr>Software-Entwurf</vt:lpstr>
      <vt:lpstr>Software-Entwurf</vt:lpstr>
      <vt:lpstr>Software-Entwurf</vt:lpstr>
      <vt:lpstr>Software-Entwurf</vt:lpstr>
      <vt:lpstr>Software-Entwurf</vt:lpstr>
      <vt:lpstr>Software-Entwurf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Software-Entwurf</vt:lpstr>
      <vt:lpstr>Software-Entwurf</vt:lpstr>
      <vt:lpstr>Software-Entwurf</vt:lpstr>
      <vt:lpstr>Software-Entwurf</vt:lpstr>
      <vt:lpstr>Software-Entwurf</vt:lpstr>
      <vt:lpstr> </vt:lpstr>
      <vt:lpstr>Architekturmuster</vt:lpstr>
      <vt:lpstr>Architekturmuster</vt:lpstr>
      <vt:lpstr>Architekturmuster</vt:lpstr>
      <vt:lpstr>Architekturmuster</vt:lpstr>
      <vt:lpstr>Architekturmuster</vt:lpstr>
      <vt:lpstr>Architekturmuster</vt:lpstr>
      <vt:lpstr>Architekturmuster</vt:lpstr>
      <vt:lpstr>Architekturmuster</vt:lpstr>
      <vt:lpstr>Architekturmuster</vt:lpstr>
      <vt:lpstr>Architekturmuster</vt:lpstr>
      <vt:lpstr>Architekturmuster</vt:lpstr>
      <vt:lpstr>Architekturmuster</vt:lpstr>
      <vt:lpstr>Architekturmuster</vt:lpstr>
      <vt:lpstr>Architekturmuster</vt:lpstr>
      <vt:lpstr>PowerPoint-Präsentation</vt:lpstr>
      <vt:lpstr>PowerPoint-Präsentation</vt:lpstr>
      <vt:lpstr>Architekturmuster</vt:lpstr>
      <vt:lpstr>Architekturmuster</vt:lpstr>
      <vt:lpstr>Architekturmuster</vt:lpstr>
      <vt:lpstr>Architekturmuster (AM)</vt:lpstr>
      <vt:lpstr>Architekturmuster (AM)</vt:lpstr>
      <vt:lpstr>Architekturmuster (AM)</vt:lpstr>
      <vt:lpstr>Architekturmuster (AM)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Engineering 1</dc:title>
  <dc:creator>Anna</dc:creator>
  <cp:lastModifiedBy>Anna</cp:lastModifiedBy>
  <cp:revision>162</cp:revision>
  <dcterms:created xsi:type="dcterms:W3CDTF">2013-12-02T11:19:22Z</dcterms:created>
  <dcterms:modified xsi:type="dcterms:W3CDTF">2013-12-05T17:48:38Z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TC011540811033</vt:lpwstr>
  </property>
</Properties>
</file>