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2"/>
  </p:sldMasterIdLst>
  <p:notesMasterIdLst>
    <p:notesMasterId r:id="rId52"/>
  </p:notesMasterIdLst>
  <p:sldIdLst>
    <p:sldId id="257" r:id="rId3"/>
    <p:sldId id="258" r:id="rId4"/>
    <p:sldId id="310" r:id="rId5"/>
    <p:sldId id="311" r:id="rId6"/>
    <p:sldId id="312" r:id="rId7"/>
    <p:sldId id="313" r:id="rId8"/>
    <p:sldId id="319" r:id="rId9"/>
    <p:sldId id="314" r:id="rId10"/>
    <p:sldId id="315" r:id="rId11"/>
    <p:sldId id="318" r:id="rId12"/>
    <p:sldId id="316" r:id="rId13"/>
    <p:sldId id="320" r:id="rId14"/>
    <p:sldId id="362" r:id="rId15"/>
    <p:sldId id="353" r:id="rId16"/>
    <p:sldId id="358" r:id="rId17"/>
    <p:sldId id="359" r:id="rId18"/>
    <p:sldId id="317" r:id="rId19"/>
    <p:sldId id="352" r:id="rId20"/>
    <p:sldId id="321" r:id="rId21"/>
    <p:sldId id="322" r:id="rId22"/>
    <p:sldId id="330" r:id="rId23"/>
    <p:sldId id="256" r:id="rId24"/>
    <p:sldId id="328" r:id="rId25"/>
    <p:sldId id="331" r:id="rId26"/>
    <p:sldId id="332" r:id="rId27"/>
    <p:sldId id="360" r:id="rId28"/>
    <p:sldId id="333" r:id="rId29"/>
    <p:sldId id="361" r:id="rId30"/>
    <p:sldId id="323" r:id="rId31"/>
    <p:sldId id="340" r:id="rId32"/>
    <p:sldId id="334" r:id="rId33"/>
    <p:sldId id="335" r:id="rId34"/>
    <p:sldId id="336" r:id="rId35"/>
    <p:sldId id="337" r:id="rId36"/>
    <p:sldId id="338" r:id="rId37"/>
    <p:sldId id="339" r:id="rId38"/>
    <p:sldId id="324" r:id="rId39"/>
    <p:sldId id="341" r:id="rId40"/>
    <p:sldId id="342" r:id="rId41"/>
    <p:sldId id="343" r:id="rId42"/>
    <p:sldId id="325" r:id="rId43"/>
    <p:sldId id="345" r:id="rId44"/>
    <p:sldId id="344" r:id="rId45"/>
    <p:sldId id="346" r:id="rId46"/>
    <p:sldId id="347" r:id="rId47"/>
    <p:sldId id="348" r:id="rId48"/>
    <p:sldId id="349" r:id="rId49"/>
    <p:sldId id="350" r:id="rId50"/>
    <p:sldId id="351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80783" autoAdjust="0"/>
  </p:normalViewPr>
  <p:slideViewPr>
    <p:cSldViewPr showGuides="1">
      <p:cViewPr>
        <p:scale>
          <a:sx n="60" d="100"/>
          <a:sy n="60" d="100"/>
        </p:scale>
        <p:origin x="-1644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7D0DA-A337-4883-A263-C537ED495F7F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B14C6-349C-4545-9492-D2320DCAC4E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7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28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r>
              <a:rPr lang="en-US" b="1" dirty="0" smtClean="0"/>
              <a:t>How</a:t>
            </a:r>
            <a:r>
              <a:rPr lang="en-US" b="1" baseline="0" dirty="0" smtClean="0"/>
              <a:t> To Use This Template:</a:t>
            </a:r>
          </a:p>
          <a:p>
            <a:pPr marL="228600" indent="-228600">
              <a:buNone/>
            </a:pPr>
            <a:endParaRPr lang="en-US" b="1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Slide Show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button in the status bar to start the presentation. The calendar counts the first 25 days of December. Each day, click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numbered button corresponding to the day of the month. Clicking on that button will reveal an image to you.</a:t>
            </a:r>
          </a:p>
          <a:p>
            <a:pPr marL="228600" indent="-228600">
              <a:buNone/>
            </a:pPr>
            <a:endParaRPr lang="en-US" b="1" dirty="0" smtClean="0"/>
          </a:p>
          <a:p>
            <a:pPr marL="228600" indent="-228600">
              <a:buNone/>
            </a:pPr>
            <a:r>
              <a:rPr lang="en-US" b="1" dirty="0" smtClean="0"/>
              <a:t>Advent Calendar Template Customization Instructions:</a:t>
            </a:r>
            <a:r>
              <a:rPr lang="en-US" b="1" baseline="0" dirty="0" smtClean="0"/>
              <a:t>   </a:t>
            </a:r>
          </a:p>
          <a:p>
            <a:pPr marL="228600" indent="-228600">
              <a:buNone/>
            </a:pPr>
            <a:endParaRPr lang="en-US" baseline="0" dirty="0" smtClean="0"/>
          </a:p>
          <a:p>
            <a:pPr marL="228600" indent="-228600">
              <a:buNone/>
            </a:pPr>
            <a:r>
              <a:rPr lang="en-US" dirty="0" smtClean="0"/>
              <a:t>To add and format a</a:t>
            </a:r>
            <a:r>
              <a:rPr lang="en-US" baseline="0" dirty="0" smtClean="0"/>
              <a:t> background:</a:t>
            </a:r>
            <a:endParaRPr lang="en-US" dirty="0" smtClean="0"/>
          </a:p>
          <a:p>
            <a:pPr marL="228600" indent="-228600">
              <a:buNone/>
            </a:pPr>
            <a:endParaRPr lang="en-US" dirty="0" smtClean="0"/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To add the</a:t>
            </a:r>
            <a:r>
              <a:rPr lang="en-US" baseline="0" dirty="0" smtClean="0"/>
              <a:t> background of a house scene, right-click the slide background, click </a:t>
            </a:r>
            <a:r>
              <a:rPr lang="en-US" b="1" baseline="0" dirty="0" smtClean="0"/>
              <a:t>Format Background.</a:t>
            </a:r>
            <a:endParaRPr lang="en-US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In the Format Background dialog box, in the left pane click </a:t>
            </a:r>
            <a:r>
              <a:rPr lang="en-US" b="1" baseline="0" dirty="0" smtClean="0"/>
              <a:t>Fill</a:t>
            </a:r>
            <a:r>
              <a:rPr lang="en-US" baseline="0" dirty="0" smtClean="0"/>
              <a:t>, and in the right pane, select </a:t>
            </a:r>
            <a:r>
              <a:rPr lang="en-US" b="1" baseline="0" dirty="0" smtClean="0"/>
              <a:t>Picture or texture fill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Under </a:t>
            </a:r>
            <a:r>
              <a:rPr lang="en-US" b="1" baseline="0" dirty="0" smtClean="0"/>
              <a:t>Insert from</a:t>
            </a:r>
            <a:r>
              <a:rPr lang="en-US" baseline="0" dirty="0" smtClean="0"/>
              <a:t>, click </a:t>
            </a:r>
            <a:r>
              <a:rPr lang="en-US" b="1" baseline="0" dirty="0" smtClean="0"/>
              <a:t>File</a:t>
            </a:r>
            <a:r>
              <a:rPr lang="en-US" baseline="0" dirty="0" smtClean="0"/>
              <a:t>, locate the picture that you want to use as the background, and then click </a:t>
            </a:r>
            <a:r>
              <a:rPr lang="en-US" b="1" baseline="0" dirty="0" smtClean="0"/>
              <a:t>Open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None/>
            </a:pPr>
            <a:r>
              <a:rPr lang="en-US" b="1" baseline="0" dirty="0" smtClean="0"/>
              <a:t>Note:</a:t>
            </a:r>
            <a:r>
              <a:rPr lang="en-US" baseline="0" dirty="0" smtClean="0"/>
              <a:t> You may download free images from Microsoft Office Online (http://office.microsoft.com).</a:t>
            </a:r>
          </a:p>
          <a:p>
            <a:pPr marL="228600" indent="-228600" algn="l">
              <a:buNone/>
            </a:pPr>
            <a:endParaRPr lang="en-US" baseline="0" dirty="0" smtClean="0"/>
          </a:p>
          <a:p>
            <a:pPr marL="228600" indent="-228600" algn="l">
              <a:buNone/>
            </a:pPr>
            <a:r>
              <a:rPr lang="en-US" baseline="0" dirty="0" smtClean="0"/>
              <a:t>To replace the pictures</a:t>
            </a:r>
            <a:r>
              <a:rPr lang="en-US" dirty="0" smtClean="0"/>
              <a:t> (of elves and other characters in the windows and on the rooftop)</a:t>
            </a:r>
            <a:r>
              <a:rPr lang="en-US" baseline="0" dirty="0" smtClean="0"/>
              <a:t> with your own pictures, do the following</a:t>
            </a:r>
            <a:r>
              <a:rPr lang="en-US" dirty="0" smtClean="0"/>
              <a:t>:</a:t>
            </a:r>
          </a:p>
          <a:p>
            <a:pPr marL="228600" indent="-228600">
              <a:buNone/>
            </a:pPr>
            <a:endParaRPr lang="en-US" dirty="0" smtClean="0"/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Editing</a:t>
            </a:r>
            <a:r>
              <a:rPr lang="en-US" baseline="0" dirty="0" smtClean="0"/>
              <a:t> group, click </a:t>
            </a:r>
            <a:r>
              <a:rPr lang="en-US" b="1" baseline="0" dirty="0" smtClean="0"/>
              <a:t>Select</a:t>
            </a:r>
            <a:r>
              <a:rPr lang="en-US" baseline="0" dirty="0" smtClean="0"/>
              <a:t>, and then click </a:t>
            </a:r>
            <a:r>
              <a:rPr lang="en-US" b="1" baseline="0" dirty="0" smtClean="0"/>
              <a:t>Selection Pane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None/>
            </a:pPr>
            <a:r>
              <a:rPr lang="en-US" b="1" baseline="0" dirty="0" smtClean="0"/>
              <a:t>Note: </a:t>
            </a:r>
            <a:r>
              <a:rPr lang="en-US" baseline="0" dirty="0" smtClean="0"/>
              <a:t>It is easier to select pictures from within the </a:t>
            </a:r>
            <a:r>
              <a:rPr lang="en-US" b="1" baseline="0" dirty="0" smtClean="0"/>
              <a:t>Selection and Visibility </a:t>
            </a:r>
            <a:r>
              <a:rPr lang="en-US" baseline="0" dirty="0" smtClean="0"/>
              <a:t>pane than directly on the slide. </a:t>
            </a:r>
          </a:p>
          <a:p>
            <a:pPr marL="228600" indent="-228600">
              <a:buFont typeface="+mj-lt"/>
              <a:buAutoNum type="arabicPeriod"/>
            </a:pPr>
            <a:endParaRPr lang="en-US" baseline="0" dirty="0" smtClean="0"/>
          </a:p>
          <a:p>
            <a:pPr marL="228600" indent="-228600">
              <a:buFont typeface="+mj-lt"/>
              <a:buAutoNum type="arabicPeriod" startAt="2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Selection and Visibility </a:t>
            </a:r>
            <a:r>
              <a:rPr lang="en-US" b="0" baseline="0" dirty="0" smtClean="0"/>
              <a:t>pane,</a:t>
            </a:r>
            <a:r>
              <a:rPr lang="en-US" baseline="0" dirty="0" smtClean="0"/>
              <a:t> click a reveal item (</a:t>
            </a:r>
            <a:r>
              <a:rPr lang="en-US" u="sng" baseline="0" dirty="0" smtClean="0"/>
              <a:t>example</a:t>
            </a:r>
            <a:r>
              <a:rPr lang="en-US" baseline="0" dirty="0" smtClean="0"/>
              <a:t>: </a:t>
            </a:r>
            <a:r>
              <a:rPr lang="en-US" b="0" baseline="0" dirty="0" smtClean="0"/>
              <a:t>reveal_9)</a:t>
            </a:r>
            <a:endParaRPr lang="en-US" baseline="0" dirty="0" smtClean="0"/>
          </a:p>
          <a:p>
            <a:pPr marL="228600" indent="-228600">
              <a:buFont typeface="+mj-lt"/>
              <a:buNone/>
            </a:pPr>
            <a:r>
              <a:rPr lang="en-US" b="1" baseline="0" dirty="0" smtClean="0"/>
              <a:t>Note: </a:t>
            </a:r>
            <a:r>
              <a:rPr lang="en-US" baseline="0" dirty="0" smtClean="0"/>
              <a:t>Each reveal item is associated with a picture. And each reveal item has a number, where each number matches the button that covers the picture. For example, the reveal_9 (picture) is located under </a:t>
            </a:r>
            <a:r>
              <a:rPr lang="en-US" b="0" baseline="0" dirty="0" smtClean="0"/>
              <a:t>button number 9</a:t>
            </a:r>
            <a:r>
              <a:rPr lang="en-US" baseline="0" dirty="0" smtClean="0"/>
              <a:t>) </a:t>
            </a:r>
            <a:br>
              <a:rPr lang="en-US" baseline="0" dirty="0" smtClean="0"/>
            </a:br>
            <a:endParaRPr lang="en-US" baseline="0" dirty="0" smtClean="0"/>
          </a:p>
          <a:p>
            <a:pPr marL="228600" indent="-228600">
              <a:buFont typeface="+mj-lt"/>
              <a:buAutoNum type="arabicPeriod" startAt="3"/>
            </a:pPr>
            <a:r>
              <a:rPr lang="en-US" b="0" baseline="0" dirty="0" smtClean="0"/>
              <a:t>After you have selected the reveal item associated with the picture that you want to replace, on the slide, locate and right-click the selected picture, and then click </a:t>
            </a:r>
            <a:r>
              <a:rPr lang="en-US" b="1" baseline="0" dirty="0" smtClean="0"/>
              <a:t>Format Picture</a:t>
            </a:r>
            <a:r>
              <a:rPr lang="en-US" baseline="0" dirty="0" smtClean="0"/>
              <a:t>. </a:t>
            </a:r>
          </a:p>
          <a:p>
            <a:pPr marL="228600" indent="-228600">
              <a:buFont typeface="+mj-lt"/>
              <a:buAutoNum type="arabicPeriod" startAt="3"/>
            </a:pPr>
            <a:r>
              <a:rPr lang="en-US" baseline="0" dirty="0" smtClean="0"/>
              <a:t>In the </a:t>
            </a:r>
            <a:r>
              <a:rPr lang="en-US" b="1" baseline="0" dirty="0" smtClean="0"/>
              <a:t>Format Picture </a:t>
            </a:r>
            <a:r>
              <a:rPr lang="en-US" baseline="0" dirty="0" smtClean="0"/>
              <a:t>dialog box, in the left pane click </a:t>
            </a:r>
            <a:r>
              <a:rPr lang="en-US" b="1" baseline="0" dirty="0" smtClean="0"/>
              <a:t>Fill</a:t>
            </a:r>
            <a:r>
              <a:rPr lang="en-US" baseline="0" dirty="0" smtClean="0"/>
              <a:t>, and in the right pane, select </a:t>
            </a:r>
            <a:r>
              <a:rPr lang="en-US" b="1" baseline="0" dirty="0" smtClean="0"/>
              <a:t>Picture or texture fill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 startAt="3"/>
            </a:pPr>
            <a:r>
              <a:rPr lang="en-US" baseline="0" dirty="0" smtClean="0"/>
              <a:t>Under </a:t>
            </a:r>
            <a:r>
              <a:rPr lang="en-US" b="1" baseline="0" dirty="0" smtClean="0"/>
              <a:t>Insert from</a:t>
            </a:r>
            <a:r>
              <a:rPr lang="en-US" baseline="0" dirty="0" smtClean="0"/>
              <a:t>, click </a:t>
            </a:r>
            <a:r>
              <a:rPr lang="en-US" b="1" baseline="0" dirty="0" smtClean="0"/>
              <a:t>File</a:t>
            </a:r>
            <a:r>
              <a:rPr lang="en-US" baseline="0" dirty="0" smtClean="0"/>
              <a:t>, locate the picture that you want to place on the calendar, and then click </a:t>
            </a:r>
            <a:r>
              <a:rPr lang="en-US" b="1" baseline="0" dirty="0" smtClean="0"/>
              <a:t>Open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 startAt="3"/>
            </a:pPr>
            <a:endParaRPr lang="en-US" baseline="0" dirty="0" smtClean="0"/>
          </a:p>
          <a:p>
            <a:pPr marL="228600" indent="-228600">
              <a:buNone/>
            </a:pPr>
            <a:r>
              <a:rPr lang="en-US" baseline="0" dirty="0" smtClean="0"/>
              <a:t>To reproduce the button and reveal shapes and images on this slide, do the following:</a:t>
            </a:r>
          </a:p>
          <a:p>
            <a:pPr marL="228600" indent="-228600">
              <a:buNone/>
            </a:pPr>
            <a:endParaRPr lang="en-US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Drawing </a:t>
            </a:r>
            <a:r>
              <a:rPr lang="en-US" baseline="0" dirty="0" smtClean="0"/>
              <a:t>group, click </a:t>
            </a:r>
            <a:r>
              <a:rPr lang="en-US" b="1" baseline="0" dirty="0" smtClean="0"/>
              <a:t>Shapes. 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Select a “reveal” shape (such as a rectangle to cover a window, or a star in the sky), and then click and drag to draw the shape on the slide.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Fill these shapes with pictures or clip art images. (see procedures above)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Visibility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double-click on the [object] to edit the text and type a new name (“reveal_1”).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Next, on the </a:t>
            </a:r>
            <a:r>
              <a:rPr lang="en-US" b="1" baseline="0" dirty="0" smtClean="0"/>
              <a:t>Home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Drawing </a:t>
            </a:r>
            <a:r>
              <a:rPr lang="en-US" baseline="0" dirty="0" smtClean="0"/>
              <a:t>group, click </a:t>
            </a:r>
            <a:r>
              <a:rPr lang="en-US" b="1" baseline="0" dirty="0" smtClean="0"/>
              <a:t>Shapes.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a “button” shape, and then click and drag to draw the shape on the slide. (For example, a rectangle is drawn over the first window and it is now button #1).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on the “button” shape and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Edit Text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Type in the text (number) for that “button.”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Visibility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double-click on the [object] to edit the text and type a new name (“button_1”).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the “button” shape on this slide so that it completely covers the “reveal” shape.</a:t>
            </a:r>
          </a:p>
          <a:p>
            <a:pPr marL="228600" indent="-228600">
              <a:buNone/>
            </a:pPr>
            <a:endParaRPr lang="en-US" baseline="0" dirty="0" smtClean="0"/>
          </a:p>
          <a:p>
            <a:pPr marL="228600" indent="-228600">
              <a:buNone/>
            </a:pPr>
            <a:r>
              <a:rPr lang="en-US" baseline="0" dirty="0" smtClean="0"/>
              <a:t>To reproduce the animation effects on the slide, do the following:</a:t>
            </a:r>
          </a:p>
          <a:p>
            <a:pPr marL="228600" indent="-228600">
              <a:buNone/>
            </a:pPr>
            <a:endParaRPr lang="en-US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On the </a:t>
            </a:r>
            <a:r>
              <a:rPr lang="en-US" b="1" baseline="0" dirty="0" smtClean="0"/>
              <a:t>Animations</a:t>
            </a:r>
            <a:r>
              <a:rPr lang="en-US" baseline="0" dirty="0" smtClean="0"/>
              <a:t> tab, in the </a:t>
            </a:r>
            <a:r>
              <a:rPr lang="en-US" b="1" baseline="0" dirty="0" smtClean="0"/>
              <a:t>Animations </a:t>
            </a:r>
            <a:r>
              <a:rPr lang="en-US" baseline="0" dirty="0" smtClean="0"/>
              <a:t>group, click </a:t>
            </a:r>
            <a:r>
              <a:rPr lang="en-US" b="1" baseline="0" dirty="0" smtClean="0"/>
              <a:t>Custom Animation</a:t>
            </a:r>
            <a:r>
              <a:rPr lang="en-US" baseline="0" dirty="0" smtClean="0"/>
              <a:t>. The </a:t>
            </a:r>
            <a:r>
              <a:rPr lang="en-US" b="1" baseline="0" dirty="0" smtClean="0"/>
              <a:t>Custom</a:t>
            </a:r>
            <a:r>
              <a:rPr lang="en-US" baseline="0" dirty="0" smtClean="0"/>
              <a:t> </a:t>
            </a:r>
            <a:r>
              <a:rPr lang="en-US" b="1" baseline="0" dirty="0" smtClean="0"/>
              <a:t>Animation</a:t>
            </a:r>
            <a:r>
              <a:rPr lang="en-US" baseline="0" dirty="0" smtClean="0"/>
              <a:t> pane opens up.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To assign an effect to the “button” (in this case </a:t>
            </a:r>
            <a:r>
              <a:rPr lang="en-US" b="1" baseline="0" dirty="0" smtClean="0"/>
              <a:t>Fade</a:t>
            </a:r>
            <a:r>
              <a:rPr lang="en-US" baseline="0" dirty="0" smtClean="0"/>
              <a:t>), select the button on the slide, and then in the </a:t>
            </a:r>
            <a:r>
              <a:rPr lang="en-US" b="1" baseline="0" dirty="0" smtClean="0"/>
              <a:t>Custom Animation </a:t>
            </a:r>
            <a:r>
              <a:rPr lang="en-US" baseline="0" dirty="0" smtClean="0"/>
              <a:t>pane, click </a:t>
            </a:r>
            <a:r>
              <a:rPr lang="en-US" b="1" baseline="0" dirty="0" smtClean="0"/>
              <a:t>Add Effect</a:t>
            </a:r>
            <a:r>
              <a:rPr lang="en-US" baseline="0" dirty="0" smtClean="0"/>
              <a:t>, point to </a:t>
            </a:r>
            <a:r>
              <a:rPr lang="en-US" b="1" baseline="0" dirty="0" smtClean="0"/>
              <a:t>Exit</a:t>
            </a:r>
            <a:r>
              <a:rPr lang="en-US" baseline="0" dirty="0" smtClean="0"/>
              <a:t>, click </a:t>
            </a:r>
            <a:r>
              <a:rPr lang="en-US" b="1" baseline="0" dirty="0" smtClean="0"/>
              <a:t>More Effects</a:t>
            </a:r>
            <a:r>
              <a:rPr lang="en-US" b="0" baseline="0" dirty="0" smtClean="0"/>
              <a:t>. In the </a:t>
            </a:r>
            <a:r>
              <a:rPr lang="en-US" b="1" baseline="0" dirty="0" smtClean="0"/>
              <a:t>Add</a:t>
            </a:r>
            <a:r>
              <a:rPr lang="en-US" b="0" baseline="0" dirty="0" smtClean="0"/>
              <a:t> </a:t>
            </a:r>
            <a:r>
              <a:rPr lang="en-US" b="1" baseline="0" dirty="0" smtClean="0"/>
              <a:t>Exit</a:t>
            </a:r>
            <a:r>
              <a:rPr lang="en-US" b="0" baseline="0" dirty="0" smtClean="0"/>
              <a:t> </a:t>
            </a:r>
            <a:r>
              <a:rPr lang="en-US" b="1" baseline="0" dirty="0" smtClean="0"/>
              <a:t>Effect</a:t>
            </a:r>
            <a:r>
              <a:rPr lang="en-US" b="0" baseline="0" dirty="0" smtClean="0"/>
              <a:t> dialog box, u</a:t>
            </a:r>
            <a:r>
              <a:rPr lang="en-US" baseline="0" dirty="0" smtClean="0"/>
              <a:t>nder </a:t>
            </a:r>
            <a:r>
              <a:rPr lang="en-US" b="1" baseline="0" dirty="0" smtClean="0"/>
              <a:t>Subtle</a:t>
            </a:r>
            <a:r>
              <a:rPr lang="en-US" baseline="0" dirty="0" smtClean="0"/>
              <a:t> click </a:t>
            </a:r>
            <a:r>
              <a:rPr lang="en-US" b="1" baseline="0" dirty="0" smtClean="0"/>
              <a:t>Fade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Custom Animation </a:t>
            </a:r>
            <a:r>
              <a:rPr lang="en-US" baseline="0" dirty="0" smtClean="0"/>
              <a:t>pane, click the arrow to the right of the effect that you just added (fade exit effect) and select </a:t>
            </a:r>
            <a:r>
              <a:rPr lang="en-US" b="1" baseline="0" dirty="0" smtClean="0"/>
              <a:t>Timing</a:t>
            </a:r>
            <a:r>
              <a:rPr lang="en-US" b="0" baseline="0" dirty="0" smtClean="0"/>
              <a:t>. In the </a:t>
            </a:r>
            <a:r>
              <a:rPr lang="en-US" b="1" baseline="0" dirty="0" smtClean="0"/>
              <a:t>Fade</a:t>
            </a:r>
            <a:r>
              <a:rPr lang="en-US" b="0" baseline="0" dirty="0" smtClean="0"/>
              <a:t> dialog box, on the </a:t>
            </a:r>
            <a:r>
              <a:rPr lang="en-US" b="1" baseline="0" dirty="0" smtClean="0"/>
              <a:t>Timing</a:t>
            </a:r>
            <a:r>
              <a:rPr lang="en-US" b="0" baseline="0" dirty="0" smtClean="0"/>
              <a:t> tab,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="0" baseline="0" dirty="0" smtClean="0"/>
              <a:t>Click the double arrows to the right of </a:t>
            </a:r>
            <a:r>
              <a:rPr lang="en-US" b="1" baseline="0" dirty="0" smtClean="0"/>
              <a:t>Triggers</a:t>
            </a:r>
            <a:r>
              <a:rPr lang="en-US" b="0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="0" baseline="0" dirty="0" smtClean="0"/>
              <a:t>Click </a:t>
            </a:r>
            <a:r>
              <a:rPr lang="en-US" b="1" baseline="0" dirty="0" smtClean="0"/>
              <a:t>Start effect on click of</a:t>
            </a:r>
            <a:r>
              <a:rPr lang="en-US" b="0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b="0" baseline="0" dirty="0" smtClean="0"/>
              <a:t>Next to </a:t>
            </a:r>
            <a:r>
              <a:rPr lang="en-US" b="1" baseline="0" dirty="0" smtClean="0"/>
              <a:t>Start effect on click of</a:t>
            </a:r>
            <a:r>
              <a:rPr lang="en-US" b="0" baseline="0" dirty="0" smtClean="0"/>
              <a:t>, in the list select the “button” shape.</a:t>
            </a:r>
            <a:endParaRPr lang="en-US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On the slide, select the picture-filled (“reveal”) shape beneath the “button” shape, and in the </a:t>
            </a:r>
            <a:r>
              <a:rPr lang="en-US" b="1" baseline="0" dirty="0" smtClean="0"/>
              <a:t>Custom</a:t>
            </a:r>
            <a:r>
              <a:rPr lang="en-US" baseline="0" dirty="0" smtClean="0"/>
              <a:t> </a:t>
            </a:r>
            <a:r>
              <a:rPr lang="en-US" b="1" baseline="0" dirty="0" smtClean="0"/>
              <a:t>Animation</a:t>
            </a:r>
            <a:r>
              <a:rPr lang="en-US" baseline="0" dirty="0" smtClean="0"/>
              <a:t> pane, click </a:t>
            </a:r>
            <a:r>
              <a:rPr lang="en-US" b="1" baseline="0" dirty="0" smtClean="0"/>
              <a:t>Add</a:t>
            </a:r>
            <a:r>
              <a:rPr lang="en-US" baseline="0" dirty="0" smtClean="0"/>
              <a:t> </a:t>
            </a:r>
            <a:r>
              <a:rPr lang="en-US" b="1" baseline="0" dirty="0" smtClean="0"/>
              <a:t>Effect</a:t>
            </a:r>
            <a:r>
              <a:rPr lang="en-US" baseline="0" dirty="0" smtClean="0"/>
              <a:t>, point to </a:t>
            </a:r>
            <a:r>
              <a:rPr lang="en-US" b="1" baseline="0" dirty="0" smtClean="0"/>
              <a:t>Entrance</a:t>
            </a:r>
            <a:r>
              <a:rPr lang="en-US" baseline="0" dirty="0" smtClean="0"/>
              <a:t>, and click </a:t>
            </a:r>
            <a:r>
              <a:rPr lang="en-US" b="1" baseline="0" dirty="0" smtClean="0"/>
              <a:t>More Effects</a:t>
            </a:r>
            <a:r>
              <a:rPr lang="en-US" b="0" baseline="0" dirty="0" smtClean="0"/>
              <a:t>. In the </a:t>
            </a:r>
            <a:r>
              <a:rPr lang="en-US" b="1" baseline="0" dirty="0" smtClean="0"/>
              <a:t>Add</a:t>
            </a:r>
            <a:r>
              <a:rPr lang="en-US" b="0" baseline="0" dirty="0" smtClean="0"/>
              <a:t> </a:t>
            </a:r>
            <a:r>
              <a:rPr lang="en-US" b="1" baseline="0" dirty="0" smtClean="0"/>
              <a:t>Entrance</a:t>
            </a:r>
            <a:r>
              <a:rPr lang="en-US" b="0" baseline="0" dirty="0" smtClean="0"/>
              <a:t> </a:t>
            </a:r>
            <a:r>
              <a:rPr lang="en-US" b="1" baseline="0" dirty="0" smtClean="0"/>
              <a:t>Effect</a:t>
            </a:r>
            <a:r>
              <a:rPr lang="en-US" b="0" baseline="0" dirty="0" smtClean="0"/>
              <a:t> dialog box, u</a:t>
            </a:r>
            <a:r>
              <a:rPr lang="en-US" baseline="0" dirty="0" smtClean="0"/>
              <a:t>nder </a:t>
            </a:r>
            <a:r>
              <a:rPr lang="en-US" b="1" baseline="0" dirty="0" smtClean="0"/>
              <a:t>Subtle</a:t>
            </a:r>
            <a:r>
              <a:rPr lang="en-US" baseline="0" dirty="0" smtClean="0"/>
              <a:t>, click </a:t>
            </a:r>
            <a:r>
              <a:rPr lang="en-US" b="1" baseline="0" dirty="0" smtClean="0"/>
              <a:t>Fade.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Also in the </a:t>
            </a:r>
            <a:r>
              <a:rPr lang="en-US" b="1" baseline="0" dirty="0" smtClean="0"/>
              <a:t>Custom Animation </a:t>
            </a:r>
            <a:r>
              <a:rPr lang="en-US" baseline="0" dirty="0" smtClean="0"/>
              <a:t>pane, select the effect that you just added (fade entrance effect), and then under </a:t>
            </a:r>
            <a:r>
              <a:rPr lang="en-US" b="1" baseline="0" dirty="0" smtClean="0"/>
              <a:t>Modify: Fade</a:t>
            </a:r>
            <a:r>
              <a:rPr lang="en-US" baseline="0" dirty="0" smtClean="0"/>
              <a:t>, in the </a:t>
            </a:r>
            <a:r>
              <a:rPr lang="en-US" b="1" baseline="0" dirty="0" smtClean="0"/>
              <a:t>Start</a:t>
            </a:r>
            <a:r>
              <a:rPr lang="en-US" baseline="0" dirty="0" smtClean="0"/>
              <a:t> list select </a:t>
            </a:r>
            <a:r>
              <a:rPr lang="en-US" b="1" baseline="0" dirty="0" smtClean="0"/>
              <a:t>With</a:t>
            </a:r>
            <a:r>
              <a:rPr lang="en-US" baseline="0" dirty="0" smtClean="0"/>
              <a:t> </a:t>
            </a:r>
            <a:r>
              <a:rPr lang="en-US" b="1" baseline="0" dirty="0" smtClean="0"/>
              <a:t>Previous</a:t>
            </a:r>
            <a:r>
              <a:rPr lang="en-US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Follow the same procedures with the remaining 24 “button” and “reveal” pairs of objects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E38A9F-B664-475B-A483-247BF358F96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Abstraktionsebenen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Abstraktionsebenen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Abstraktionsebenen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Abstraktionsebenen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Abstraktionsebenen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Abstraktionsebenen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Abstraktionsebenen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Abstraktionsebenen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Abstraktionsebenen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Abstraktionsebenen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Abstraktionsebenen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Abstraktionsebenen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Abstraktionsebenen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Abstraktionsebenen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Vorteile:</a:t>
            </a:r>
            <a:r>
              <a:rPr lang="de-DE" baseline="0" smtClean="0"/>
              <a:t> singleton kann Schnittstelle implementieren (c#), singleton kann erweitert werden (methoden überschreiben), polymorphie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Vorteile:</a:t>
            </a:r>
            <a:r>
              <a:rPr lang="de-DE" baseline="0" smtClean="0"/>
              <a:t> singleton kann Schnittstelle implementieren (c#), singleton kann erweitert werden (methoden überschreiben), polymorphie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Vorteile:</a:t>
            </a:r>
            <a:r>
              <a:rPr lang="de-DE" baseline="0" smtClean="0"/>
              <a:t> singleton kann Schnittstelle implementieren (c#), singleton kann erweitert werden (methoden überschreiben), polymorphie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Jede neue Beilage = 4 Klassen mehr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Jede neue Beilage = 4 Klassen mehr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Jede neue Beilage = 4 Klassen mehr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Jede neue Beilage = 4 Klassen mehr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Jede neue Beilage = 4 Klassen mehr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Jede neue Beilage = 4 Klassen mehr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B14C6-349C-4545-9492-D2320DCAC4E6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4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19400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480060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11" name="TextBox 10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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2399" y="4392168"/>
            <a:ext cx="1219200" cy="365125"/>
          </a:xfrm>
        </p:spPr>
        <p:txBody>
          <a:bodyPr/>
          <a:lstStyle>
            <a:lvl1pPr algn="ctr">
              <a:defRPr sz="2400">
                <a:latin typeface="+mj-lt"/>
              </a:defRPr>
            </a:lvl1pPr>
          </a:lstStyle>
          <a:p>
            <a:fld id="{439A0084-AA38-4334-9D5A-1D9D59416506}" type="slidenum">
              <a:rPr lang="de-DE" smtClean="0"/>
              <a:t>‹Nr.›</a:t>
            </a:fld>
            <a:endParaRPr lang="de-DE"/>
          </a:p>
        </p:txBody>
      </p:sp>
      <p:sp>
        <p:nvSpPr>
          <p:cNvPr id="15" name="TextBox 14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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4389120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712788"/>
            <a:ext cx="7834313" cy="5937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46063" y="1455738"/>
            <a:ext cx="7877175" cy="5114925"/>
          </a:xfrm>
        </p:spPr>
        <p:txBody>
          <a:bodyPr/>
          <a:lstStyle/>
          <a:p>
            <a:r>
              <a:rPr lang="de-DE" smtClean="0"/>
              <a:t>Tabelle durch Klicken auf Symbol hinzufügen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584950"/>
            <a:ext cx="2133600" cy="19685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12.12.2013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13525"/>
            <a:ext cx="2895600" cy="168275"/>
          </a:xfrm>
        </p:spPr>
        <p:txBody>
          <a:bodyPr/>
          <a:lstStyle>
            <a:lvl1pPr>
              <a:defRPr/>
            </a:lvl1pPr>
          </a:lstStyle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6135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fld id="{EDBDBC3B-8719-4222-8CF9-7007035FA807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12.12.2013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nn-NO" smtClean="0"/>
              <a:t>Software Engineering 1 - Anna Prenzel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0DF3739-24BD-4BBE-B17C-9A13224B276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ransition spd="med">
    <p:fade thruBlk="1"/>
  </p:transition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slide" Target="slide41.xml"/><Relationship Id="rId18" Type="http://schemas.openxmlformats.org/officeDocument/2006/relationships/image" Target="../media/image16.wmf"/><Relationship Id="rId26" Type="http://schemas.openxmlformats.org/officeDocument/2006/relationships/image" Target="../media/image22.wmf"/><Relationship Id="rId3" Type="http://schemas.openxmlformats.org/officeDocument/2006/relationships/image" Target="../media/image4.jpeg"/><Relationship Id="rId21" Type="http://schemas.openxmlformats.org/officeDocument/2006/relationships/slide" Target="slide42.xml"/><Relationship Id="rId7" Type="http://schemas.openxmlformats.org/officeDocument/2006/relationships/image" Target="../media/image8.wmf"/><Relationship Id="rId12" Type="http://schemas.openxmlformats.org/officeDocument/2006/relationships/image" Target="../media/image12.wmf"/><Relationship Id="rId17" Type="http://schemas.openxmlformats.org/officeDocument/2006/relationships/slide" Target="slide37.xml"/><Relationship Id="rId25" Type="http://schemas.openxmlformats.org/officeDocument/2006/relationships/image" Target="../media/image21.wm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17.wmf"/><Relationship Id="rId29" Type="http://schemas.openxmlformats.org/officeDocument/2006/relationships/image" Target="../media/image2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wmf"/><Relationship Id="rId11" Type="http://schemas.openxmlformats.org/officeDocument/2006/relationships/image" Target="../media/image11.wmf"/><Relationship Id="rId24" Type="http://schemas.openxmlformats.org/officeDocument/2006/relationships/image" Target="../media/image20.wmf"/><Relationship Id="rId5" Type="http://schemas.openxmlformats.org/officeDocument/2006/relationships/image" Target="../media/image6.wmf"/><Relationship Id="rId15" Type="http://schemas.openxmlformats.org/officeDocument/2006/relationships/image" Target="../media/image14.png"/><Relationship Id="rId23" Type="http://schemas.openxmlformats.org/officeDocument/2006/relationships/image" Target="../media/image19.wmf"/><Relationship Id="rId28" Type="http://schemas.openxmlformats.org/officeDocument/2006/relationships/image" Target="../media/image24.wmf"/><Relationship Id="rId10" Type="http://schemas.openxmlformats.org/officeDocument/2006/relationships/image" Target="../media/image10.wmf"/><Relationship Id="rId19" Type="http://schemas.openxmlformats.org/officeDocument/2006/relationships/slide" Target="slide29.xml"/><Relationship Id="rId4" Type="http://schemas.openxmlformats.org/officeDocument/2006/relationships/image" Target="../media/image5.wmf"/><Relationship Id="rId9" Type="http://schemas.openxmlformats.org/officeDocument/2006/relationships/image" Target="../media/image9.wmf"/><Relationship Id="rId14" Type="http://schemas.openxmlformats.org/officeDocument/2006/relationships/image" Target="../media/image13.jpeg"/><Relationship Id="rId22" Type="http://schemas.openxmlformats.org/officeDocument/2006/relationships/image" Target="../media/image18.wmf"/><Relationship Id="rId27" Type="http://schemas.openxmlformats.org/officeDocument/2006/relationships/image" Target="../media/image23.wmf"/><Relationship Id="rId30" Type="http://schemas.openxmlformats.org/officeDocument/2006/relationships/image" Target="../media/image26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2.xml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6000" dirty="0" smtClean="0"/>
              <a:t>Software Engineering 1</a:t>
            </a:r>
            <a:endParaRPr lang="de-DE" sz="6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Anna Prenzel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866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/>
              <a:t>Einführung</a:t>
            </a:r>
            <a:endParaRPr lang="de-DE" sz="6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dirty="0" smtClean="0"/>
              <a:t>Ziele der heutigen Veranstaltung:</a:t>
            </a:r>
          </a:p>
          <a:p>
            <a:r>
              <a:rPr lang="de-DE" sz="3600" dirty="0" smtClean="0"/>
              <a:t>Wissen über Architekturmuster vertiefen</a:t>
            </a:r>
          </a:p>
          <a:p>
            <a:r>
              <a:rPr lang="de-DE" sz="3600" dirty="0" smtClean="0"/>
              <a:t>Entwurfsmuster kennen lernen</a:t>
            </a:r>
            <a:endParaRPr lang="de-DE" sz="3200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</a:t>
            </a:fld>
            <a:endParaRPr lang="de-DE" dirty="0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57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dirty="0" smtClean="0"/>
              <a:t>Wiederholung</a:t>
            </a:r>
            <a:endParaRPr lang="de-DE" sz="6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  <a:ln>
            <a:noFill/>
          </a:ln>
        </p:spPr>
        <p:txBody>
          <a:bodyPr>
            <a:noAutofit/>
          </a:bodyPr>
          <a:lstStyle/>
          <a:p>
            <a:r>
              <a:rPr lang="de-DE" sz="2800"/>
              <a:t>Erklären Sie die Modifikatoren </a:t>
            </a:r>
            <a:r>
              <a:rPr lang="de-DE" sz="2800" i="1"/>
              <a:t>public, protected, no modifier, private</a:t>
            </a:r>
          </a:p>
          <a:p>
            <a:r>
              <a:rPr lang="de-DE" sz="2800"/>
              <a:t>Was ist ein Entwurfsmuster?</a:t>
            </a:r>
          </a:p>
          <a:p>
            <a:r>
              <a:rPr lang="de-DE" sz="2800"/>
              <a:t>Welches gemeinsame Ziel liegt allen Architekturmustern zugrunde</a:t>
            </a:r>
            <a:r>
              <a:rPr lang="de-DE" sz="2800" smtClean="0"/>
              <a:t>?</a:t>
            </a:r>
          </a:p>
          <a:p>
            <a:r>
              <a:rPr lang="de-DE" sz="2800" smtClean="0"/>
              <a:t>Nennen Sie typische Schichten einer Schichtenarchitektur!</a:t>
            </a:r>
          </a:p>
          <a:p>
            <a:r>
              <a:rPr lang="de-DE" sz="2800" smtClean="0"/>
              <a:t>Wie kann man eine Schichtenarchitektur zusätzlich in eine Client/Server-Architektur umwandeln?</a:t>
            </a:r>
            <a:endParaRPr lang="de-DE" sz="280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42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Vertiefung AM</a:t>
            </a:r>
            <a:endParaRPr lang="de-DE" sz="6000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852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3600" smtClean="0">
                <a:solidFill>
                  <a:schemeClr val="accent1"/>
                </a:solidFill>
              </a:rPr>
              <a:t>Nennen Sie für die folgenden drei Szenarien jeweils ein geeignetes Architekturmuster!</a:t>
            </a:r>
          </a:p>
          <a:p>
            <a:pPr marL="0" indent="0" algn="ctr">
              <a:buNone/>
            </a:pPr>
            <a:endParaRPr lang="de-DE" sz="360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de-DE" sz="360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99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Vertiefung AM</a:t>
            </a:r>
            <a:endParaRPr lang="de-DE" sz="6000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sz="4600" b="1" smtClean="0"/>
              <a:t>Szenario 1</a:t>
            </a:r>
          </a:p>
          <a:p>
            <a:pPr marL="0" indent="0">
              <a:buNone/>
            </a:pPr>
            <a:r>
              <a:rPr lang="de-DE" sz="4100" smtClean="0"/>
              <a:t>Es wird eine Personalverwaltungssoftware mit grafischer Benutzeroberfläche entwickelt. Die Personaldaten sind in einer Datenbank abgelegt. Die Aufgaben der Software umfassen:</a:t>
            </a:r>
          </a:p>
          <a:p>
            <a:r>
              <a:rPr lang="de-DE" sz="3600"/>
              <a:t> </a:t>
            </a:r>
            <a:r>
              <a:rPr lang="de-DE" sz="3500" smtClean="0"/>
              <a:t>Erstellen von Statistiken</a:t>
            </a:r>
          </a:p>
          <a:p>
            <a:r>
              <a:rPr lang="de-DE" sz="3500"/>
              <a:t> </a:t>
            </a:r>
            <a:r>
              <a:rPr lang="de-DE" sz="3500" smtClean="0"/>
              <a:t>Erstellung von  </a:t>
            </a:r>
            <a:br>
              <a:rPr lang="de-DE" sz="3500" smtClean="0"/>
            </a:br>
            <a:r>
              <a:rPr lang="de-DE" sz="3500" smtClean="0"/>
              <a:t> Reisekostenabrechnungen</a:t>
            </a:r>
          </a:p>
          <a:p>
            <a:r>
              <a:rPr lang="de-DE" sz="3500"/>
              <a:t> </a:t>
            </a:r>
            <a:r>
              <a:rPr lang="de-DE" sz="3500" smtClean="0"/>
              <a:t>Erstellen von Lohnnachweisen und </a:t>
            </a:r>
            <a:br>
              <a:rPr lang="de-DE" sz="3500" smtClean="0"/>
            </a:br>
            <a:r>
              <a:rPr lang="de-DE" sz="3500" smtClean="0"/>
              <a:t> Meldungen</a:t>
            </a:r>
            <a:endParaRPr lang="de-DE" sz="390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5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25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Vertiefung AM</a:t>
            </a:r>
            <a:endParaRPr lang="de-DE" sz="6000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sz="4600" b="1" smtClean="0"/>
              <a:t>Szenario 2</a:t>
            </a:r>
          </a:p>
          <a:p>
            <a:pPr marL="0" indent="0">
              <a:buNone/>
            </a:pPr>
            <a:r>
              <a:rPr lang="de-DE" sz="4100" smtClean="0"/>
              <a:t>Ein Roboter-Fußballspiel soll mit Lego-Mindstorms-Robotern realisiert werden. Über dem Tisch ist eine Kamera aufgehängt, die das Spielfeld filmt. Jeder Roboter muss wissen, wo sich der Ball befindet.</a:t>
            </a:r>
            <a:endParaRPr lang="de-DE" sz="390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6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59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Vertiefung AM</a:t>
            </a:r>
            <a:endParaRPr lang="de-DE" sz="6000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514116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e-DE" sz="4600" b="1" smtClean="0"/>
              <a:t>Repository </a:t>
            </a:r>
          </a:p>
          <a:p>
            <a:r>
              <a:rPr lang="de-DE" sz="3600" smtClean="0"/>
              <a:t>Datenzentrierte Systeme</a:t>
            </a:r>
          </a:p>
          <a:p>
            <a:r>
              <a:rPr lang="de-DE" sz="3600" smtClean="0"/>
              <a:t>CRUD-Operationen auf den Daten</a:t>
            </a:r>
          </a:p>
          <a:p>
            <a:r>
              <a:rPr lang="de-DE" sz="3600" smtClean="0"/>
              <a:t>Ziel: einheitlicher Zugriff auf die Daten, Konsistenz der Daten</a:t>
            </a:r>
          </a:p>
          <a:p>
            <a:pPr marL="0" indent="0">
              <a:buNone/>
            </a:pPr>
            <a:endParaRPr lang="de-DE" sz="3600" smtClean="0"/>
          </a:p>
          <a:p>
            <a:pPr marL="0" indent="0">
              <a:buNone/>
            </a:pPr>
            <a:r>
              <a:rPr lang="de-DE" sz="4400" b="1" smtClean="0"/>
              <a:t>Client/Server</a:t>
            </a:r>
            <a:endParaRPr lang="de-DE" sz="4400" b="1"/>
          </a:p>
          <a:p>
            <a:r>
              <a:rPr lang="de-DE" sz="3600" smtClean="0"/>
              <a:t>Verteiltes System, d.h. Funktionalität eines einzigen Systems ist auf unterschiedliche Server verteilt</a:t>
            </a:r>
          </a:p>
          <a:p>
            <a:r>
              <a:rPr lang="de-DE" sz="3600" smtClean="0"/>
              <a:t>Ziel der Robustheit: Austauschbare Server</a:t>
            </a:r>
          </a:p>
          <a:p>
            <a:r>
              <a:rPr lang="de-DE" sz="3600" smtClean="0"/>
              <a:t>Ziel der Skalierbarkeit: Dienste eines Servers können simultan von mehreren Clients genutzt werden</a:t>
            </a:r>
            <a:endParaRPr lang="de-DE" sz="4400" smtClean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7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09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Vertiefung AM</a:t>
            </a:r>
            <a:endParaRPr lang="de-DE" sz="6000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78112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e-DE" sz="4000" b="1" smtClean="0"/>
              <a:t>Szenario 3 – Bestellvorgang im Online-Shop abschließen</a:t>
            </a:r>
            <a:endParaRPr lang="de-DE" sz="3600" smtClean="0"/>
          </a:p>
          <a:p>
            <a:pPr marL="514350" indent="-514350">
              <a:buFont typeface="+mj-lt"/>
              <a:buAutoNum type="arabicPeriod"/>
            </a:pPr>
            <a:r>
              <a:rPr lang="de-DE" sz="3200" smtClean="0"/>
              <a:t>Nutzer erhält die Möglichkeit die Produkte im Warenkorb zu modifizieren.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3200" smtClean="0"/>
              <a:t>Nutzer wird aufgefordert, persönliche Daten einzugeben, u.a. seine Adresse.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3200" smtClean="0"/>
              <a:t>Nutzer kann Angaben zur Lieferungsart machen.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3200" smtClean="0"/>
              <a:t>Nutzer muss Angaben zur Zahlungsart machen.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3200" smtClean="0"/>
              <a:t>Nutzer erhält Kostenübersicht und kann durch Klick auf den „Kaufen“-Button die Bestellung ausführen.</a:t>
            </a:r>
            <a:endParaRPr lang="de-DE" sz="320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8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Vertiefung AM</a:t>
            </a:r>
            <a:endParaRPr lang="de-DE" sz="6000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smtClean="0"/>
              <a:t>Szenario 3 – Bestellvorgang im Online-Shop abschließen</a:t>
            </a:r>
            <a:endParaRPr lang="de-DE" sz="2800" smtClean="0"/>
          </a:p>
          <a:p>
            <a:pPr marL="0" indent="0">
              <a:buNone/>
            </a:pPr>
            <a:endParaRPr lang="de-DE" sz="320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9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bgerundetes Rechteck 2"/>
          <p:cNvSpPr/>
          <p:nvPr/>
        </p:nvSpPr>
        <p:spPr>
          <a:xfrm>
            <a:off x="539552" y="5301208"/>
            <a:ext cx="1800201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Kunden-</a:t>
            </a:r>
          </a:p>
          <a:p>
            <a:pPr algn="ctr"/>
            <a:r>
              <a:rPr lang="de-DE" smtClean="0"/>
              <a:t>modul</a:t>
            </a:r>
            <a:endParaRPr lang="de-DE"/>
          </a:p>
        </p:txBody>
      </p:sp>
      <p:sp>
        <p:nvSpPr>
          <p:cNvPr id="10" name="Abgerundetes Rechteck 9"/>
          <p:cNvSpPr/>
          <p:nvPr/>
        </p:nvSpPr>
        <p:spPr>
          <a:xfrm>
            <a:off x="2771800" y="5301208"/>
            <a:ext cx="1728192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Liefer-</a:t>
            </a:r>
          </a:p>
          <a:p>
            <a:pPr algn="ctr"/>
            <a:r>
              <a:rPr lang="de-DE" smtClean="0"/>
              <a:t>modul</a:t>
            </a:r>
            <a:endParaRPr lang="de-DE"/>
          </a:p>
        </p:txBody>
      </p:sp>
      <p:sp>
        <p:nvSpPr>
          <p:cNvPr id="11" name="Abgerundetes Rechteck 10"/>
          <p:cNvSpPr/>
          <p:nvPr/>
        </p:nvSpPr>
        <p:spPr>
          <a:xfrm>
            <a:off x="4932040" y="5301208"/>
            <a:ext cx="1728192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Zahlungs-</a:t>
            </a:r>
          </a:p>
          <a:p>
            <a:pPr algn="ctr"/>
            <a:r>
              <a:rPr lang="de-DE" smtClean="0"/>
              <a:t>modul</a:t>
            </a:r>
            <a:endParaRPr lang="de-DE"/>
          </a:p>
        </p:txBody>
      </p:sp>
      <p:sp>
        <p:nvSpPr>
          <p:cNvPr id="12" name="Abgerundetes Rechteck 11"/>
          <p:cNvSpPr/>
          <p:nvPr/>
        </p:nvSpPr>
        <p:spPr>
          <a:xfrm>
            <a:off x="7092280" y="5301208"/>
            <a:ext cx="1728192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Bestell-</a:t>
            </a:r>
          </a:p>
          <a:p>
            <a:pPr algn="ctr"/>
            <a:r>
              <a:rPr lang="de-DE" smtClean="0"/>
              <a:t>modul</a:t>
            </a:r>
            <a:endParaRPr lang="de-DE"/>
          </a:p>
        </p:txBody>
      </p:sp>
      <p:sp>
        <p:nvSpPr>
          <p:cNvPr id="13" name="Pfeil nach rechts 12"/>
          <p:cNvSpPr/>
          <p:nvPr/>
        </p:nvSpPr>
        <p:spPr>
          <a:xfrm>
            <a:off x="2339753" y="5661248"/>
            <a:ext cx="432047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Pfeil nach rechts 13"/>
          <p:cNvSpPr/>
          <p:nvPr/>
        </p:nvSpPr>
        <p:spPr>
          <a:xfrm>
            <a:off x="4499993" y="5661248"/>
            <a:ext cx="432047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Pfeil nach rechts 14"/>
          <p:cNvSpPr/>
          <p:nvPr/>
        </p:nvSpPr>
        <p:spPr>
          <a:xfrm>
            <a:off x="6661995" y="5625244"/>
            <a:ext cx="432047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5" name="Gruppieren 24"/>
          <p:cNvGrpSpPr/>
          <p:nvPr/>
        </p:nvGrpSpPr>
        <p:grpSpPr>
          <a:xfrm>
            <a:off x="539552" y="2924944"/>
            <a:ext cx="2451244" cy="1656184"/>
            <a:chOff x="2051720" y="2564904"/>
            <a:chExt cx="2451244" cy="1656184"/>
          </a:xfrm>
        </p:grpSpPr>
        <p:grpSp>
          <p:nvGrpSpPr>
            <p:cNvPr id="22" name="Gruppieren 21"/>
            <p:cNvGrpSpPr/>
            <p:nvPr/>
          </p:nvGrpSpPr>
          <p:grpSpPr>
            <a:xfrm>
              <a:off x="2051720" y="2564904"/>
              <a:ext cx="2451244" cy="1656184"/>
              <a:chOff x="2051720" y="2564904"/>
              <a:chExt cx="2451244" cy="1656184"/>
            </a:xfrm>
          </p:grpSpPr>
          <p:sp>
            <p:nvSpPr>
              <p:cNvPr id="16" name="Rechteck 15"/>
              <p:cNvSpPr/>
              <p:nvPr/>
            </p:nvSpPr>
            <p:spPr>
              <a:xfrm>
                <a:off x="2051720" y="2564904"/>
                <a:ext cx="2448273" cy="165618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9" name="Textfeld 18"/>
              <p:cNvSpPr txBox="1"/>
              <p:nvPr/>
            </p:nvSpPr>
            <p:spPr>
              <a:xfrm>
                <a:off x="2577269" y="2565086"/>
                <a:ext cx="13644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Bestellung</a:t>
                </a:r>
                <a:endParaRPr lang="de-DE" b="1"/>
              </a:p>
            </p:txBody>
          </p:sp>
          <p:sp>
            <p:nvSpPr>
              <p:cNvPr id="20" name="Textfeld 19"/>
              <p:cNvSpPr txBox="1"/>
              <p:nvPr/>
            </p:nvSpPr>
            <p:spPr>
              <a:xfrm>
                <a:off x="2074094" y="2996952"/>
                <a:ext cx="242887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k: Kunde</a:t>
                </a:r>
              </a:p>
              <a:p>
                <a:r>
                  <a:rPr lang="de-DE" b="1" smtClean="0"/>
                  <a:t>z: Zahlungsmethode</a:t>
                </a:r>
              </a:p>
              <a:p>
                <a:r>
                  <a:rPr lang="de-DE" b="1" smtClean="0"/>
                  <a:t>d: Lieferungsart</a:t>
                </a:r>
              </a:p>
              <a:p>
                <a:r>
                  <a:rPr lang="de-DE" b="1" smtClean="0"/>
                  <a:t>produkte: Produkt[ ]</a:t>
                </a:r>
                <a:endParaRPr lang="de-DE" b="1"/>
              </a:p>
            </p:txBody>
          </p:sp>
        </p:grpSp>
        <p:cxnSp>
          <p:nvCxnSpPr>
            <p:cNvPr id="24" name="Gerade Verbindung 23"/>
            <p:cNvCxnSpPr/>
            <p:nvPr/>
          </p:nvCxnSpPr>
          <p:spPr>
            <a:xfrm>
              <a:off x="2051720" y="2934418"/>
              <a:ext cx="24482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feld 25"/>
          <p:cNvSpPr txBox="1"/>
          <p:nvPr/>
        </p:nvSpPr>
        <p:spPr>
          <a:xfrm>
            <a:off x="3275856" y="2564904"/>
            <a:ext cx="554461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smtClean="0">
                <a:solidFill>
                  <a:schemeClr val="tx2"/>
                </a:solidFill>
              </a:rPr>
              <a:t>Möglicher Entwurf: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smtClean="0">
                <a:solidFill>
                  <a:schemeClr val="tx2"/>
                </a:solidFill>
              </a:rPr>
              <a:t>Eine Klasse </a:t>
            </a:r>
            <a:r>
              <a:rPr lang="de-DE" sz="2400" i="1" smtClean="0">
                <a:solidFill>
                  <a:schemeClr val="tx2"/>
                </a:solidFill>
              </a:rPr>
              <a:t>Bestellung</a:t>
            </a:r>
            <a:r>
              <a:rPr lang="de-DE" sz="2400" smtClean="0">
                <a:solidFill>
                  <a:schemeClr val="tx2"/>
                </a:solidFill>
              </a:rPr>
              <a:t> kapselt alle Bestelldaten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smtClean="0">
                <a:solidFill>
                  <a:schemeClr val="tx2"/>
                </a:solidFill>
              </a:rPr>
              <a:t>Ein </a:t>
            </a:r>
            <a:r>
              <a:rPr lang="de-DE" sz="2400" i="1" smtClean="0">
                <a:solidFill>
                  <a:schemeClr val="tx2"/>
                </a:solidFill>
              </a:rPr>
              <a:t>Bestellung</a:t>
            </a:r>
            <a:r>
              <a:rPr lang="de-DE" sz="2400" smtClean="0">
                <a:solidFill>
                  <a:schemeClr val="tx2"/>
                </a:solidFill>
              </a:rPr>
              <a:t>-Objekt wird in jedem Schritt weiter vervollständigt.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smtClean="0">
                <a:solidFill>
                  <a:schemeClr val="tx2"/>
                </a:solidFill>
              </a:rPr>
              <a:t>Zum Schluss kann das Bestellmodul die Bestellung abschließen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999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Vertiefung AM</a:t>
            </a:r>
            <a:endParaRPr lang="de-DE" sz="6000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smtClean="0"/>
              <a:t>Szenario 3 – Bestellvorgang im Online-Shop abschließen</a:t>
            </a:r>
            <a:endParaRPr lang="de-DE" sz="2800" smtClean="0"/>
          </a:p>
          <a:p>
            <a:pPr marL="0" indent="0">
              <a:buNone/>
            </a:pPr>
            <a:endParaRPr lang="de-DE" sz="320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10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bgerundetes Rechteck 2"/>
          <p:cNvSpPr/>
          <p:nvPr/>
        </p:nvSpPr>
        <p:spPr>
          <a:xfrm>
            <a:off x="539552" y="5301208"/>
            <a:ext cx="1800201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Kunden-</a:t>
            </a:r>
          </a:p>
          <a:p>
            <a:pPr algn="ctr"/>
            <a:r>
              <a:rPr lang="de-DE" smtClean="0"/>
              <a:t>modul</a:t>
            </a:r>
            <a:endParaRPr lang="de-DE"/>
          </a:p>
        </p:txBody>
      </p:sp>
      <p:sp>
        <p:nvSpPr>
          <p:cNvPr id="10" name="Abgerundetes Rechteck 9"/>
          <p:cNvSpPr/>
          <p:nvPr/>
        </p:nvSpPr>
        <p:spPr>
          <a:xfrm>
            <a:off x="2771800" y="5301208"/>
            <a:ext cx="1728192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Liefer-</a:t>
            </a:r>
          </a:p>
          <a:p>
            <a:pPr algn="ctr"/>
            <a:r>
              <a:rPr lang="de-DE" smtClean="0"/>
              <a:t>modul</a:t>
            </a:r>
            <a:endParaRPr lang="de-DE"/>
          </a:p>
        </p:txBody>
      </p:sp>
      <p:sp>
        <p:nvSpPr>
          <p:cNvPr id="11" name="Abgerundetes Rechteck 10"/>
          <p:cNvSpPr/>
          <p:nvPr/>
        </p:nvSpPr>
        <p:spPr>
          <a:xfrm>
            <a:off x="4932040" y="5301208"/>
            <a:ext cx="1728192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Zahlungs-</a:t>
            </a:r>
          </a:p>
          <a:p>
            <a:pPr algn="ctr"/>
            <a:r>
              <a:rPr lang="de-DE" smtClean="0"/>
              <a:t>modul</a:t>
            </a:r>
            <a:endParaRPr lang="de-DE"/>
          </a:p>
        </p:txBody>
      </p:sp>
      <p:sp>
        <p:nvSpPr>
          <p:cNvPr id="12" name="Abgerundetes Rechteck 11"/>
          <p:cNvSpPr/>
          <p:nvPr/>
        </p:nvSpPr>
        <p:spPr>
          <a:xfrm>
            <a:off x="7092280" y="5301208"/>
            <a:ext cx="1728192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Bestell-</a:t>
            </a:r>
          </a:p>
          <a:p>
            <a:pPr algn="ctr"/>
            <a:r>
              <a:rPr lang="de-DE" smtClean="0"/>
              <a:t>modul</a:t>
            </a:r>
            <a:endParaRPr lang="de-DE"/>
          </a:p>
        </p:txBody>
      </p:sp>
      <p:sp>
        <p:nvSpPr>
          <p:cNvPr id="13" name="Pfeil nach rechts 12"/>
          <p:cNvSpPr/>
          <p:nvPr/>
        </p:nvSpPr>
        <p:spPr>
          <a:xfrm>
            <a:off x="2339753" y="5661248"/>
            <a:ext cx="432047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Pfeil nach rechts 13"/>
          <p:cNvSpPr/>
          <p:nvPr/>
        </p:nvSpPr>
        <p:spPr>
          <a:xfrm>
            <a:off x="4499993" y="5661248"/>
            <a:ext cx="432047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Pfeil nach rechts 14"/>
          <p:cNvSpPr/>
          <p:nvPr/>
        </p:nvSpPr>
        <p:spPr>
          <a:xfrm>
            <a:off x="6661995" y="5625244"/>
            <a:ext cx="432047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5" name="Gruppieren 24"/>
          <p:cNvGrpSpPr/>
          <p:nvPr/>
        </p:nvGrpSpPr>
        <p:grpSpPr>
          <a:xfrm>
            <a:off x="539552" y="2924944"/>
            <a:ext cx="2451244" cy="1656184"/>
            <a:chOff x="2051720" y="2564904"/>
            <a:chExt cx="2451244" cy="1656184"/>
          </a:xfrm>
        </p:grpSpPr>
        <p:grpSp>
          <p:nvGrpSpPr>
            <p:cNvPr id="22" name="Gruppieren 21"/>
            <p:cNvGrpSpPr/>
            <p:nvPr/>
          </p:nvGrpSpPr>
          <p:grpSpPr>
            <a:xfrm>
              <a:off x="2051720" y="2564904"/>
              <a:ext cx="2451244" cy="1656184"/>
              <a:chOff x="2051720" y="2564904"/>
              <a:chExt cx="2451244" cy="1656184"/>
            </a:xfrm>
          </p:grpSpPr>
          <p:sp>
            <p:nvSpPr>
              <p:cNvPr id="16" name="Rechteck 15"/>
              <p:cNvSpPr/>
              <p:nvPr/>
            </p:nvSpPr>
            <p:spPr>
              <a:xfrm>
                <a:off x="2051720" y="2564904"/>
                <a:ext cx="2448273" cy="165618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9" name="Textfeld 18"/>
              <p:cNvSpPr txBox="1"/>
              <p:nvPr/>
            </p:nvSpPr>
            <p:spPr>
              <a:xfrm>
                <a:off x="2577269" y="2565086"/>
                <a:ext cx="13644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Bestellung</a:t>
                </a:r>
                <a:endParaRPr lang="de-DE" b="1"/>
              </a:p>
            </p:txBody>
          </p:sp>
          <p:sp>
            <p:nvSpPr>
              <p:cNvPr id="20" name="Textfeld 19"/>
              <p:cNvSpPr txBox="1"/>
              <p:nvPr/>
            </p:nvSpPr>
            <p:spPr>
              <a:xfrm>
                <a:off x="2074094" y="2996952"/>
                <a:ext cx="242887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k: Kunde</a:t>
                </a:r>
              </a:p>
              <a:p>
                <a:r>
                  <a:rPr lang="de-DE" b="1" smtClean="0"/>
                  <a:t>z: Zahlungsmethode</a:t>
                </a:r>
              </a:p>
              <a:p>
                <a:r>
                  <a:rPr lang="de-DE" b="1" smtClean="0"/>
                  <a:t>d: Lieferungsart</a:t>
                </a:r>
              </a:p>
              <a:p>
                <a:r>
                  <a:rPr lang="de-DE" b="1" smtClean="0"/>
                  <a:t>produkte: Produkt[ ]</a:t>
                </a:r>
                <a:endParaRPr lang="de-DE" b="1"/>
              </a:p>
            </p:txBody>
          </p:sp>
        </p:grpSp>
        <p:cxnSp>
          <p:nvCxnSpPr>
            <p:cNvPr id="24" name="Gerade Verbindung 23"/>
            <p:cNvCxnSpPr/>
            <p:nvPr/>
          </p:nvCxnSpPr>
          <p:spPr>
            <a:xfrm>
              <a:off x="2051720" y="2934418"/>
              <a:ext cx="24482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feld 25"/>
          <p:cNvSpPr txBox="1"/>
          <p:nvPr/>
        </p:nvSpPr>
        <p:spPr>
          <a:xfrm>
            <a:off x="3275856" y="2564904"/>
            <a:ext cx="55446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smtClean="0">
                <a:solidFill>
                  <a:schemeClr val="tx2"/>
                </a:solidFill>
              </a:rPr>
              <a:t>Möglicher Entwurf: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>
                <a:solidFill>
                  <a:schemeClr val="tx2"/>
                </a:solidFill>
              </a:rPr>
              <a:t>Eine Klasse </a:t>
            </a:r>
            <a:r>
              <a:rPr lang="de-DE" sz="2400" i="1">
                <a:solidFill>
                  <a:schemeClr val="tx2"/>
                </a:solidFill>
              </a:rPr>
              <a:t>Bestellung</a:t>
            </a:r>
            <a:r>
              <a:rPr lang="de-DE" sz="2400">
                <a:solidFill>
                  <a:schemeClr val="tx2"/>
                </a:solidFill>
              </a:rPr>
              <a:t> kapselt alle Bestelldaten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>
                <a:solidFill>
                  <a:schemeClr val="tx2"/>
                </a:solidFill>
              </a:rPr>
              <a:t>Ein </a:t>
            </a:r>
            <a:r>
              <a:rPr lang="de-DE" sz="2400" i="1">
                <a:solidFill>
                  <a:schemeClr val="tx2"/>
                </a:solidFill>
              </a:rPr>
              <a:t>Bestellung</a:t>
            </a:r>
            <a:r>
              <a:rPr lang="de-DE" sz="2400">
                <a:solidFill>
                  <a:schemeClr val="tx2"/>
                </a:solidFill>
              </a:rPr>
              <a:t>-Objekt wird in jedem Schritt weiter vervollständigt.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>
                <a:solidFill>
                  <a:schemeClr val="tx2"/>
                </a:solidFill>
              </a:rPr>
              <a:t>Zum Schluss kann das Bestellmodul die Bestellung abschließen</a:t>
            </a:r>
          </a:p>
        </p:txBody>
      </p:sp>
      <p:sp>
        <p:nvSpPr>
          <p:cNvPr id="27" name="Ovale Legende 26"/>
          <p:cNvSpPr/>
          <p:nvPr/>
        </p:nvSpPr>
        <p:spPr>
          <a:xfrm>
            <a:off x="4716016" y="2780928"/>
            <a:ext cx="3643808" cy="1749569"/>
          </a:xfrm>
          <a:prstGeom prst="wedgeEllipseCallout">
            <a:avLst>
              <a:gd name="adj1" fmla="val -61651"/>
              <a:gd name="adj2" fmla="val 9216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smtClean="0"/>
              <a:t>Freie Interpretation von Pipes and Filters!</a:t>
            </a:r>
            <a:endParaRPr lang="de-DE" b="1"/>
          </a:p>
        </p:txBody>
      </p:sp>
    </p:spTree>
    <p:extLst>
      <p:ext uri="{BB962C8B-B14F-4D97-AF65-F5344CB8AC3E}">
        <p14:creationId xmlns:p14="http://schemas.microsoft.com/office/powerpoint/2010/main" val="44000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Vertiefung AM</a:t>
            </a:r>
            <a:endParaRPr lang="de-DE" sz="6000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smtClean="0"/>
              <a:t>Szenario 3 – Bestellvorgang im Online-Shop abschließen</a:t>
            </a:r>
            <a:endParaRPr lang="de-DE" sz="2800" smtClean="0"/>
          </a:p>
          <a:p>
            <a:pPr marL="0" indent="0">
              <a:buNone/>
            </a:pPr>
            <a:endParaRPr lang="de-DE" sz="320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11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uppieren 24"/>
          <p:cNvGrpSpPr/>
          <p:nvPr/>
        </p:nvGrpSpPr>
        <p:grpSpPr>
          <a:xfrm>
            <a:off x="1475655" y="3501008"/>
            <a:ext cx="2448273" cy="1152128"/>
            <a:chOff x="2051720" y="2564904"/>
            <a:chExt cx="2448273" cy="1656184"/>
          </a:xfrm>
        </p:grpSpPr>
        <p:grpSp>
          <p:nvGrpSpPr>
            <p:cNvPr id="22" name="Gruppieren 21"/>
            <p:cNvGrpSpPr/>
            <p:nvPr/>
          </p:nvGrpSpPr>
          <p:grpSpPr>
            <a:xfrm>
              <a:off x="2051720" y="2564904"/>
              <a:ext cx="2448273" cy="1656184"/>
              <a:chOff x="2051720" y="2564904"/>
              <a:chExt cx="2448273" cy="1656184"/>
            </a:xfrm>
          </p:grpSpPr>
          <p:sp>
            <p:nvSpPr>
              <p:cNvPr id="16" name="Rechteck 15"/>
              <p:cNvSpPr/>
              <p:nvPr/>
            </p:nvSpPr>
            <p:spPr>
              <a:xfrm>
                <a:off x="2051720" y="2564904"/>
                <a:ext cx="2448273" cy="165618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9" name="Textfeld 18"/>
              <p:cNvSpPr txBox="1"/>
              <p:nvPr/>
            </p:nvSpPr>
            <p:spPr>
              <a:xfrm>
                <a:off x="2577269" y="2565086"/>
                <a:ext cx="13644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Bestellung</a:t>
                </a:r>
                <a:endParaRPr lang="de-DE" b="1"/>
              </a:p>
            </p:txBody>
          </p:sp>
          <p:sp>
            <p:nvSpPr>
              <p:cNvPr id="20" name="Textfeld 19"/>
              <p:cNvSpPr txBox="1"/>
              <p:nvPr/>
            </p:nvSpPr>
            <p:spPr>
              <a:xfrm>
                <a:off x="2074094" y="2996952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b="1"/>
              </a:p>
            </p:txBody>
          </p:sp>
        </p:grpSp>
        <p:cxnSp>
          <p:nvCxnSpPr>
            <p:cNvPr id="24" name="Gerade Verbindung 23"/>
            <p:cNvCxnSpPr/>
            <p:nvPr/>
          </p:nvCxnSpPr>
          <p:spPr>
            <a:xfrm>
              <a:off x="2051720" y="3185973"/>
              <a:ext cx="24482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>
          <a:xfrm>
            <a:off x="5940152" y="4005064"/>
            <a:ext cx="2505814" cy="1152128"/>
            <a:chOff x="2051720" y="2564904"/>
            <a:chExt cx="2505814" cy="1656184"/>
          </a:xfrm>
        </p:grpSpPr>
        <p:grpSp>
          <p:nvGrpSpPr>
            <p:cNvPr id="27" name="Gruppieren 26"/>
            <p:cNvGrpSpPr/>
            <p:nvPr/>
          </p:nvGrpSpPr>
          <p:grpSpPr>
            <a:xfrm>
              <a:off x="2051720" y="2564904"/>
              <a:ext cx="2505814" cy="1656184"/>
              <a:chOff x="2051720" y="2564904"/>
              <a:chExt cx="2505814" cy="1656184"/>
            </a:xfrm>
          </p:grpSpPr>
          <p:sp>
            <p:nvSpPr>
              <p:cNvPr id="29" name="Rechteck 28"/>
              <p:cNvSpPr/>
              <p:nvPr/>
            </p:nvSpPr>
            <p:spPr>
              <a:xfrm>
                <a:off x="2051720" y="2564904"/>
                <a:ext cx="2448273" cy="165618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" name="Textfeld 29"/>
              <p:cNvSpPr txBox="1"/>
              <p:nvPr/>
            </p:nvSpPr>
            <p:spPr>
              <a:xfrm>
                <a:off x="2051720" y="2565087"/>
                <a:ext cx="2505814" cy="530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Kreditkartenmethode</a:t>
                </a:r>
                <a:endParaRPr lang="de-DE" b="1"/>
              </a:p>
            </p:txBody>
          </p:sp>
          <p:sp>
            <p:nvSpPr>
              <p:cNvPr id="31" name="Textfeld 30"/>
              <p:cNvSpPr txBox="1"/>
              <p:nvPr/>
            </p:nvSpPr>
            <p:spPr>
              <a:xfrm>
                <a:off x="2074094" y="2996952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b="1"/>
              </a:p>
            </p:txBody>
          </p:sp>
        </p:grpSp>
        <p:cxnSp>
          <p:nvCxnSpPr>
            <p:cNvPr id="28" name="Gerade Verbindung 27"/>
            <p:cNvCxnSpPr/>
            <p:nvPr/>
          </p:nvCxnSpPr>
          <p:spPr>
            <a:xfrm>
              <a:off x="2051720" y="3185973"/>
              <a:ext cx="24482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Gerade Verbindung mit Pfeil 17"/>
          <p:cNvCxnSpPr>
            <a:stCxn id="16" idx="3"/>
            <a:endCxn id="55" idx="1"/>
          </p:cNvCxnSpPr>
          <p:nvPr/>
        </p:nvCxnSpPr>
        <p:spPr>
          <a:xfrm flipV="1">
            <a:off x="3923928" y="2574310"/>
            <a:ext cx="1992975" cy="1502762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3949101" y="3689158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*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5417321" y="220497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mtClean="0"/>
              <a:t>1</a:t>
            </a:r>
            <a:endParaRPr lang="de-DE"/>
          </a:p>
        </p:txBody>
      </p:sp>
      <p:grpSp>
        <p:nvGrpSpPr>
          <p:cNvPr id="36" name="Gruppieren 35"/>
          <p:cNvGrpSpPr/>
          <p:nvPr/>
        </p:nvGrpSpPr>
        <p:grpSpPr>
          <a:xfrm>
            <a:off x="3723695" y="5106091"/>
            <a:ext cx="2448273" cy="1152128"/>
            <a:chOff x="2051720" y="2564904"/>
            <a:chExt cx="2448273" cy="1656184"/>
          </a:xfrm>
        </p:grpSpPr>
        <p:grpSp>
          <p:nvGrpSpPr>
            <p:cNvPr id="37" name="Gruppieren 36"/>
            <p:cNvGrpSpPr/>
            <p:nvPr/>
          </p:nvGrpSpPr>
          <p:grpSpPr>
            <a:xfrm>
              <a:off x="2051720" y="2564904"/>
              <a:ext cx="2448273" cy="1656184"/>
              <a:chOff x="2051720" y="2564904"/>
              <a:chExt cx="2448273" cy="1656184"/>
            </a:xfrm>
          </p:grpSpPr>
          <p:sp>
            <p:nvSpPr>
              <p:cNvPr id="39" name="Rechteck 38"/>
              <p:cNvSpPr/>
              <p:nvPr/>
            </p:nvSpPr>
            <p:spPr>
              <a:xfrm>
                <a:off x="2051720" y="2564904"/>
                <a:ext cx="2448273" cy="165618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de-DE" sz="1600" b="1" smtClean="0"/>
                  <a:t>bezahltAm : Date</a:t>
                </a:r>
                <a:endParaRPr lang="de-DE" sz="1600" b="1"/>
              </a:p>
            </p:txBody>
          </p:sp>
          <p:sp>
            <p:nvSpPr>
              <p:cNvPr id="40" name="Textfeld 39"/>
              <p:cNvSpPr txBox="1"/>
              <p:nvPr/>
            </p:nvSpPr>
            <p:spPr>
              <a:xfrm>
                <a:off x="2467977" y="2565087"/>
                <a:ext cx="1351652" cy="530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Bezahlung</a:t>
                </a:r>
                <a:endParaRPr lang="de-DE" b="1"/>
              </a:p>
            </p:txBody>
          </p:sp>
          <p:sp>
            <p:nvSpPr>
              <p:cNvPr id="41" name="Textfeld 40"/>
              <p:cNvSpPr txBox="1"/>
              <p:nvPr/>
            </p:nvSpPr>
            <p:spPr>
              <a:xfrm>
                <a:off x="2074094" y="2996952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b="1"/>
              </a:p>
            </p:txBody>
          </p:sp>
        </p:grpSp>
        <p:cxnSp>
          <p:nvCxnSpPr>
            <p:cNvPr id="38" name="Gerade Verbindung 37"/>
            <p:cNvCxnSpPr/>
            <p:nvPr/>
          </p:nvCxnSpPr>
          <p:spPr>
            <a:xfrm>
              <a:off x="2051720" y="3185973"/>
              <a:ext cx="24482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Gerade Verbindung 43"/>
          <p:cNvCxnSpPr/>
          <p:nvPr/>
        </p:nvCxnSpPr>
        <p:spPr>
          <a:xfrm>
            <a:off x="4716016" y="4077072"/>
            <a:ext cx="1" cy="1029146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mit Pfeil 48"/>
          <p:cNvCxnSpPr/>
          <p:nvPr/>
        </p:nvCxnSpPr>
        <p:spPr>
          <a:xfrm flipV="1">
            <a:off x="7020272" y="3284984"/>
            <a:ext cx="0" cy="720080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uppieren 49"/>
          <p:cNvGrpSpPr/>
          <p:nvPr/>
        </p:nvGrpSpPr>
        <p:grpSpPr>
          <a:xfrm>
            <a:off x="5868144" y="2145291"/>
            <a:ext cx="2474658" cy="1152128"/>
            <a:chOff x="2025335" y="2564904"/>
            <a:chExt cx="2474658" cy="1656184"/>
          </a:xfrm>
        </p:grpSpPr>
        <p:grpSp>
          <p:nvGrpSpPr>
            <p:cNvPr id="51" name="Gruppieren 50"/>
            <p:cNvGrpSpPr/>
            <p:nvPr/>
          </p:nvGrpSpPr>
          <p:grpSpPr>
            <a:xfrm>
              <a:off x="2025335" y="2564904"/>
              <a:ext cx="2474658" cy="1656184"/>
              <a:chOff x="2025335" y="2564904"/>
              <a:chExt cx="2474658" cy="1656184"/>
            </a:xfrm>
          </p:grpSpPr>
          <p:sp>
            <p:nvSpPr>
              <p:cNvPr id="53" name="Rechteck 52"/>
              <p:cNvSpPr/>
              <p:nvPr/>
            </p:nvSpPr>
            <p:spPr>
              <a:xfrm>
                <a:off x="2051720" y="2564904"/>
                <a:ext cx="2448273" cy="165618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" name="Textfeld 53"/>
              <p:cNvSpPr txBox="1"/>
              <p:nvPr/>
            </p:nvSpPr>
            <p:spPr>
              <a:xfrm>
                <a:off x="2025335" y="2564904"/>
                <a:ext cx="2300630" cy="929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     &lt;&lt;interface&gt;&gt;</a:t>
                </a:r>
              </a:p>
              <a:p>
                <a:r>
                  <a:rPr lang="de-DE" b="1" smtClean="0"/>
                  <a:t>  Zahlungsmethode</a:t>
                </a:r>
                <a:endParaRPr lang="de-DE" b="1"/>
              </a:p>
            </p:txBody>
          </p:sp>
          <p:sp>
            <p:nvSpPr>
              <p:cNvPr id="55" name="Textfeld 54"/>
              <p:cNvSpPr txBox="1"/>
              <p:nvPr/>
            </p:nvSpPr>
            <p:spPr>
              <a:xfrm>
                <a:off x="2074094" y="2996952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b="1"/>
              </a:p>
            </p:txBody>
          </p:sp>
        </p:grpSp>
        <p:cxnSp>
          <p:nvCxnSpPr>
            <p:cNvPr id="52" name="Gerade Verbindung 51"/>
            <p:cNvCxnSpPr/>
            <p:nvPr/>
          </p:nvCxnSpPr>
          <p:spPr>
            <a:xfrm>
              <a:off x="2051720" y="3582144"/>
              <a:ext cx="24482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Gleichschenkliges Dreieck 57"/>
          <p:cNvSpPr/>
          <p:nvPr/>
        </p:nvSpPr>
        <p:spPr>
          <a:xfrm>
            <a:off x="6927639" y="3296256"/>
            <a:ext cx="185266" cy="243898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734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12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4294967295"/>
          </p:nvPr>
        </p:nvSpPr>
        <p:spPr>
          <a:xfrm>
            <a:off x="457522" y="107413"/>
            <a:ext cx="8362950" cy="648993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sz="4000" b="1" smtClean="0"/>
              <a:t>Szenario 3</a:t>
            </a:r>
          </a:p>
          <a:p>
            <a:pPr marL="0" indent="0">
              <a:buNone/>
            </a:pPr>
            <a:r>
              <a:rPr lang="de-DE" sz="3200" b="1" smtClean="0"/>
              <a:t>Programmierung mit Assoziationsklasse</a:t>
            </a:r>
          </a:p>
          <a:p>
            <a:pPr marL="0" indent="0">
              <a:buNone/>
            </a:pPr>
            <a:endParaRPr lang="de-DE" sz="3200" b="1" smtClean="0"/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p</a:t>
            </a:r>
            <a:r>
              <a:rPr lang="de-DE" sz="2800" smtClean="0">
                <a:solidFill>
                  <a:schemeClr val="accent1"/>
                </a:solidFill>
              </a:rPr>
              <a:t>ublic class </a:t>
            </a:r>
            <a:r>
              <a:rPr lang="de-DE" sz="2800">
                <a:solidFill>
                  <a:schemeClr val="accent1"/>
                </a:solidFill>
              </a:rPr>
              <a:t>B</a:t>
            </a:r>
            <a:r>
              <a:rPr lang="de-DE" sz="2800" smtClean="0">
                <a:solidFill>
                  <a:schemeClr val="accent1"/>
                </a:solidFill>
              </a:rPr>
              <a:t>ezahlung{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private Zahlungsmethode zm;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private Bestellung b;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public Bezahlung(Zahlungsmethode zm, Bestellung b){</a:t>
            </a:r>
          </a:p>
          <a:p>
            <a:pPr marL="0" indent="0">
              <a:buNone/>
            </a:pPr>
            <a:r>
              <a:rPr lang="de-DE" sz="2800" smtClean="0">
                <a:solidFill>
                  <a:schemeClr val="accent1"/>
                </a:solidFill>
              </a:rPr>
              <a:t>         this.zm = zm;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      this.b = b;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}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public Bestellung getBestellung(){return this.b;}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public Zahlungsmethode getZahlungsmethode(){return this.zm;}</a:t>
            </a:r>
          </a:p>
          <a:p>
            <a:pPr marL="0" indent="0">
              <a:buNone/>
            </a:pPr>
            <a:endParaRPr lang="de-DE" sz="280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//hier ggf. setter für weitere Daten, die mit der Bezahlung    </a:t>
            </a:r>
            <a:br>
              <a:rPr lang="de-DE" sz="2800" smtClean="0">
                <a:solidFill>
                  <a:schemeClr val="accent1"/>
                </a:solidFill>
              </a:rPr>
            </a:br>
            <a:r>
              <a:rPr lang="de-DE" sz="2800" smtClean="0">
                <a:solidFill>
                  <a:schemeClr val="accent1"/>
                </a:solidFill>
              </a:rPr>
              <a:t>   //zusammenhängen</a:t>
            </a:r>
          </a:p>
          <a:p>
            <a:pPr marL="0" indent="0">
              <a:buNone/>
            </a:pPr>
            <a:r>
              <a:rPr lang="de-DE" sz="2800" smtClean="0">
                <a:solidFill>
                  <a:schemeClr val="accent1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1301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13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4294967295"/>
          </p:nvPr>
        </p:nvSpPr>
        <p:spPr>
          <a:xfrm>
            <a:off x="457522" y="107413"/>
            <a:ext cx="8362950" cy="648993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sz="4000" b="1" smtClean="0"/>
              <a:t>Szenario 3</a:t>
            </a:r>
          </a:p>
          <a:p>
            <a:pPr marL="0" indent="0">
              <a:buNone/>
            </a:pPr>
            <a:r>
              <a:rPr lang="de-DE" sz="3200" b="1" smtClean="0"/>
              <a:t>Programmierung mit Assoziationsklasse</a:t>
            </a:r>
          </a:p>
          <a:p>
            <a:pPr marL="0" indent="0">
              <a:buNone/>
            </a:pPr>
            <a:endParaRPr lang="de-DE" sz="3200" b="1" smtClean="0"/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p</a:t>
            </a:r>
            <a:r>
              <a:rPr lang="de-DE" sz="2800" smtClean="0">
                <a:solidFill>
                  <a:schemeClr val="accent1"/>
                </a:solidFill>
              </a:rPr>
              <a:t>ublic class </a:t>
            </a:r>
            <a:r>
              <a:rPr lang="de-DE" sz="2800">
                <a:solidFill>
                  <a:schemeClr val="accent1"/>
                </a:solidFill>
              </a:rPr>
              <a:t>B</a:t>
            </a:r>
            <a:r>
              <a:rPr lang="de-DE" sz="2800" smtClean="0">
                <a:solidFill>
                  <a:schemeClr val="accent1"/>
                </a:solidFill>
              </a:rPr>
              <a:t>ezahlung{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private Zahlungsmethode zm;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private Bestellung b;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public Bezahlung(Zahlungsmethode zm, Bestellung b){</a:t>
            </a:r>
          </a:p>
          <a:p>
            <a:pPr marL="0" indent="0">
              <a:buNone/>
            </a:pPr>
            <a:r>
              <a:rPr lang="de-DE" sz="2800" smtClean="0">
                <a:solidFill>
                  <a:schemeClr val="accent1"/>
                </a:solidFill>
              </a:rPr>
              <a:t>         this.zm = zm;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      this.b = b;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}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public Bestellung getBestellung(){return this.b;}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public Zahlungsmethode getZahlungsmethode(){return this.zm;}</a:t>
            </a:r>
          </a:p>
          <a:p>
            <a:pPr marL="0" indent="0">
              <a:buNone/>
            </a:pPr>
            <a:endParaRPr lang="de-DE" sz="280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//hier ggf. setter für weitere Daten, die mit der Bezahlung    </a:t>
            </a:r>
            <a:br>
              <a:rPr lang="de-DE" sz="2800" smtClean="0">
                <a:solidFill>
                  <a:schemeClr val="accent1"/>
                </a:solidFill>
              </a:rPr>
            </a:br>
            <a:r>
              <a:rPr lang="de-DE" sz="2800" smtClean="0">
                <a:solidFill>
                  <a:schemeClr val="accent1"/>
                </a:solidFill>
              </a:rPr>
              <a:t>   //zusammenhängen</a:t>
            </a:r>
          </a:p>
          <a:p>
            <a:pPr marL="0" indent="0">
              <a:buNone/>
            </a:pPr>
            <a:r>
              <a:rPr lang="de-DE" sz="2800" smtClean="0">
                <a:solidFill>
                  <a:schemeClr val="accent1"/>
                </a:solidFill>
              </a:rPr>
              <a:t>}</a:t>
            </a:r>
          </a:p>
        </p:txBody>
      </p:sp>
      <p:sp>
        <p:nvSpPr>
          <p:cNvPr id="8" name="Ovale Legende 7"/>
          <p:cNvSpPr/>
          <p:nvPr/>
        </p:nvSpPr>
        <p:spPr>
          <a:xfrm>
            <a:off x="5438586" y="0"/>
            <a:ext cx="3381886" cy="2780928"/>
          </a:xfrm>
          <a:prstGeom prst="wedgeEllipseCallout">
            <a:avLst>
              <a:gd name="adj1" fmla="val -76188"/>
              <a:gd name="adj2" fmla="val 3122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smtClean="0"/>
              <a:t>Eine Assoziationsklasse kennt beide Objekte, die an der Beziehung beteiligt sind!</a:t>
            </a:r>
            <a:endParaRPr lang="de-DE" b="1"/>
          </a:p>
        </p:txBody>
      </p:sp>
    </p:spTree>
    <p:extLst>
      <p:ext uri="{BB962C8B-B14F-4D97-AF65-F5344CB8AC3E}">
        <p14:creationId xmlns:p14="http://schemas.microsoft.com/office/powerpoint/2010/main" val="11684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14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4294967295"/>
          </p:nvPr>
        </p:nvSpPr>
        <p:spPr>
          <a:xfrm>
            <a:off x="457522" y="107413"/>
            <a:ext cx="8362950" cy="627391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4000" b="1" smtClean="0"/>
              <a:t>Szenario 3</a:t>
            </a:r>
          </a:p>
          <a:p>
            <a:pPr marL="0" indent="0">
              <a:buNone/>
            </a:pPr>
            <a:r>
              <a:rPr lang="de-DE" sz="3200" b="1" smtClean="0"/>
              <a:t>Programmierung mit Assoziationsklasse</a:t>
            </a:r>
          </a:p>
          <a:p>
            <a:pPr marL="0" indent="0">
              <a:buNone/>
            </a:pPr>
            <a:endParaRPr lang="de-DE" sz="3200" b="1" smtClean="0"/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p</a:t>
            </a:r>
            <a:r>
              <a:rPr lang="de-DE" sz="2800" smtClean="0">
                <a:solidFill>
                  <a:schemeClr val="accent1"/>
                </a:solidFill>
              </a:rPr>
              <a:t>ublic class Bestellung{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private Bezahlung bezahlung;</a:t>
            </a:r>
          </a:p>
          <a:p>
            <a:pPr marL="0" indent="0">
              <a:buNone/>
            </a:pPr>
            <a:endParaRPr lang="de-DE" sz="280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public void setBezahlung(Bezahlung bez){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  this.bezahlung = bez;</a:t>
            </a:r>
            <a:endParaRPr lang="de-DE" sz="280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de-DE" sz="2800" smtClean="0">
                <a:solidFill>
                  <a:schemeClr val="accent1"/>
                </a:solidFill>
              </a:rPr>
              <a:t>   }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endParaRPr lang="de-DE" sz="280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de-DE" sz="2800" smtClean="0">
                <a:solidFill>
                  <a:schemeClr val="accent1"/>
                </a:solidFill>
              </a:rPr>
              <a:t>   public Zahlungsmethode getZahlungsmethode(){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   return this.bezahlung.getZahlungsmethode();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}}</a:t>
            </a:r>
          </a:p>
        </p:txBody>
      </p:sp>
    </p:spTree>
    <p:extLst>
      <p:ext uri="{BB962C8B-B14F-4D97-AF65-F5344CB8AC3E}">
        <p14:creationId xmlns:p14="http://schemas.microsoft.com/office/powerpoint/2010/main" val="89067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15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4294967295"/>
          </p:nvPr>
        </p:nvSpPr>
        <p:spPr>
          <a:xfrm>
            <a:off x="457522" y="107413"/>
            <a:ext cx="8362950" cy="627391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4000" b="1" smtClean="0"/>
              <a:t>Szenario 3</a:t>
            </a:r>
          </a:p>
          <a:p>
            <a:pPr marL="0" indent="0">
              <a:buNone/>
            </a:pPr>
            <a:r>
              <a:rPr lang="de-DE" sz="3200" b="1" smtClean="0"/>
              <a:t>Programmierung mit Assoziationsklasse</a:t>
            </a:r>
          </a:p>
          <a:p>
            <a:pPr marL="0" indent="0">
              <a:buNone/>
            </a:pPr>
            <a:endParaRPr lang="de-DE" sz="3200" b="1" smtClean="0"/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p</a:t>
            </a:r>
            <a:r>
              <a:rPr lang="de-DE" sz="2800" smtClean="0">
                <a:solidFill>
                  <a:schemeClr val="accent1"/>
                </a:solidFill>
              </a:rPr>
              <a:t>ublic class Bestellung{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private Bezahlung bezahlung;</a:t>
            </a:r>
          </a:p>
          <a:p>
            <a:pPr marL="0" indent="0">
              <a:buNone/>
            </a:pPr>
            <a:endParaRPr lang="de-DE" sz="280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public void setBezahlung(Bezahlung bez){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  this.bezahlung = bez;</a:t>
            </a:r>
            <a:endParaRPr lang="de-DE" sz="280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de-DE" sz="2800" smtClean="0">
                <a:solidFill>
                  <a:schemeClr val="accent1"/>
                </a:solidFill>
              </a:rPr>
              <a:t>   }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endParaRPr lang="de-DE" sz="280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de-DE" sz="2800" smtClean="0">
                <a:solidFill>
                  <a:schemeClr val="accent1"/>
                </a:solidFill>
              </a:rPr>
              <a:t>   public Zahlungsmethode getZahlungsmethode(){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   return this.bezahlung.getZahlungsmethode();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}}</a:t>
            </a:r>
          </a:p>
        </p:txBody>
      </p:sp>
      <p:sp>
        <p:nvSpPr>
          <p:cNvPr id="9" name="Ovale Legende 8"/>
          <p:cNvSpPr/>
          <p:nvPr/>
        </p:nvSpPr>
        <p:spPr>
          <a:xfrm>
            <a:off x="5438586" y="0"/>
            <a:ext cx="3381886" cy="2780928"/>
          </a:xfrm>
          <a:prstGeom prst="wedgeEllipseCallout">
            <a:avLst>
              <a:gd name="adj1" fmla="val -76188"/>
              <a:gd name="adj2" fmla="val 3122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smtClean="0"/>
              <a:t>Es reicht aus, wenn die Klasse </a:t>
            </a:r>
            <a:r>
              <a:rPr lang="de-DE" b="1" i="1" smtClean="0"/>
              <a:t>Bestellung</a:t>
            </a:r>
            <a:r>
              <a:rPr lang="de-DE" b="1" smtClean="0"/>
              <a:t> Zugriff auf die Assoziationsklasse hat.</a:t>
            </a:r>
            <a:endParaRPr lang="de-DE" b="1"/>
          </a:p>
        </p:txBody>
      </p:sp>
    </p:spTree>
    <p:extLst>
      <p:ext uri="{BB962C8B-B14F-4D97-AF65-F5344CB8AC3E}">
        <p14:creationId xmlns:p14="http://schemas.microsoft.com/office/powerpoint/2010/main" val="245473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16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4294967295"/>
          </p:nvPr>
        </p:nvSpPr>
        <p:spPr>
          <a:xfrm>
            <a:off x="457522" y="107413"/>
            <a:ext cx="8362950" cy="627391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4000" b="1" smtClean="0"/>
              <a:t>Szenario 3</a:t>
            </a:r>
          </a:p>
          <a:p>
            <a:pPr marL="0" indent="0">
              <a:buNone/>
            </a:pPr>
            <a:r>
              <a:rPr lang="de-DE" sz="3200" b="1" smtClean="0"/>
              <a:t>Programmierung mit Assoziationsklasse</a:t>
            </a:r>
          </a:p>
          <a:p>
            <a:pPr marL="0" indent="0">
              <a:buNone/>
            </a:pPr>
            <a:endParaRPr lang="de-DE" sz="3200" b="1" smtClean="0"/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p</a:t>
            </a:r>
            <a:r>
              <a:rPr lang="de-DE" sz="2800" smtClean="0">
                <a:solidFill>
                  <a:schemeClr val="accent1"/>
                </a:solidFill>
              </a:rPr>
              <a:t>ublic class Bestellung{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private Bezahlung bezahlung;</a:t>
            </a:r>
          </a:p>
          <a:p>
            <a:pPr marL="0" indent="0">
              <a:buNone/>
            </a:pPr>
            <a:endParaRPr lang="de-DE" sz="280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public void setBezahlung(Bezahlung bez){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  this.bezahlung = bez;</a:t>
            </a:r>
            <a:endParaRPr lang="de-DE" sz="280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de-DE" sz="2800" smtClean="0">
                <a:solidFill>
                  <a:schemeClr val="accent1"/>
                </a:solidFill>
              </a:rPr>
              <a:t>   }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endParaRPr lang="de-DE" sz="280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de-DE" sz="2800" smtClean="0">
                <a:solidFill>
                  <a:schemeClr val="accent1"/>
                </a:solidFill>
              </a:rPr>
              <a:t>   public Zahlungsmethode getZahlungsmethode(){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   return this.bezahlung.getZahlungsmethode();</a:t>
            </a:r>
          </a:p>
          <a:p>
            <a:pPr marL="0" indent="0">
              <a:buNone/>
            </a:pPr>
            <a:r>
              <a:rPr lang="de-DE" sz="2800">
                <a:solidFill>
                  <a:schemeClr val="accent1"/>
                </a:solidFill>
              </a:rPr>
              <a:t> </a:t>
            </a:r>
            <a:r>
              <a:rPr lang="de-DE" sz="2800" smtClean="0">
                <a:solidFill>
                  <a:schemeClr val="accent1"/>
                </a:solidFill>
              </a:rPr>
              <a:t>  }}</a:t>
            </a:r>
          </a:p>
        </p:txBody>
      </p:sp>
      <p:sp>
        <p:nvSpPr>
          <p:cNvPr id="8" name="Ovale Legende 7"/>
          <p:cNvSpPr/>
          <p:nvPr/>
        </p:nvSpPr>
        <p:spPr>
          <a:xfrm>
            <a:off x="5438586" y="0"/>
            <a:ext cx="3381886" cy="2780928"/>
          </a:xfrm>
          <a:prstGeom prst="wedgeEllipseCallout">
            <a:avLst>
              <a:gd name="adj1" fmla="val -62202"/>
              <a:gd name="adj2" fmla="val 4369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smtClean="0"/>
              <a:t>Wenn man will, kann man zusätzlich noch ein Feld „Zahlungsmethode zm“ einfügen.</a:t>
            </a:r>
            <a:endParaRPr lang="de-DE" b="1"/>
          </a:p>
        </p:txBody>
      </p:sp>
      <p:sp>
        <p:nvSpPr>
          <p:cNvPr id="10" name="Ovale Legende 9"/>
          <p:cNvSpPr/>
          <p:nvPr/>
        </p:nvSpPr>
        <p:spPr>
          <a:xfrm>
            <a:off x="1403648" y="2348880"/>
            <a:ext cx="3381886" cy="2780928"/>
          </a:xfrm>
          <a:prstGeom prst="wedgeEllipseCallout">
            <a:avLst>
              <a:gd name="adj1" fmla="val 54341"/>
              <a:gd name="adj2" fmla="val 4993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smtClean="0"/>
              <a:t>… was aber nicht unbedingt nötig ist, weil man von der Bezahlung zu der Zahlungsmethode navigieren kann!</a:t>
            </a:r>
            <a:endParaRPr lang="de-DE" b="1"/>
          </a:p>
        </p:txBody>
      </p:sp>
    </p:spTree>
    <p:extLst>
      <p:ext uri="{BB962C8B-B14F-4D97-AF65-F5344CB8AC3E}">
        <p14:creationId xmlns:p14="http://schemas.microsoft.com/office/powerpoint/2010/main" val="157093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Vertiefung AM</a:t>
            </a:r>
            <a:endParaRPr lang="de-DE" sz="6000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smtClean="0"/>
              <a:t>Szenario 3 – Bestellvorgang im Online-Shop abschließen</a:t>
            </a:r>
            <a:endParaRPr lang="de-DE" sz="2800" smtClean="0"/>
          </a:p>
          <a:p>
            <a:pPr marL="0" indent="0">
              <a:buNone/>
            </a:pPr>
            <a:endParaRPr lang="de-DE" sz="320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17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Abgerundetes Rechteck 46"/>
          <p:cNvSpPr/>
          <p:nvPr/>
        </p:nvSpPr>
        <p:spPr>
          <a:xfrm>
            <a:off x="1242114" y="2700536"/>
            <a:ext cx="6282214" cy="15205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Abgerundetes Rechteck 47"/>
          <p:cNvSpPr/>
          <p:nvPr/>
        </p:nvSpPr>
        <p:spPr>
          <a:xfrm>
            <a:off x="1242113" y="4653136"/>
            <a:ext cx="6282215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Abgerundetes Rechteck 55"/>
          <p:cNvSpPr/>
          <p:nvPr/>
        </p:nvSpPr>
        <p:spPr>
          <a:xfrm>
            <a:off x="1894360" y="2880556"/>
            <a:ext cx="1008112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View1</a:t>
            </a:r>
            <a:endParaRPr lang="de-DE"/>
          </a:p>
        </p:txBody>
      </p:sp>
      <p:sp>
        <p:nvSpPr>
          <p:cNvPr id="57" name="Abgerundetes Rechteck 56"/>
          <p:cNvSpPr/>
          <p:nvPr/>
        </p:nvSpPr>
        <p:spPr>
          <a:xfrm>
            <a:off x="1727684" y="3645024"/>
            <a:ext cx="1404156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Controller1</a:t>
            </a:r>
            <a:endParaRPr lang="de-DE"/>
          </a:p>
        </p:txBody>
      </p:sp>
      <p:sp>
        <p:nvSpPr>
          <p:cNvPr id="65" name="Abgerundetes Rechteck 64"/>
          <p:cNvSpPr/>
          <p:nvPr/>
        </p:nvSpPr>
        <p:spPr>
          <a:xfrm>
            <a:off x="3347864" y="4833156"/>
            <a:ext cx="1008112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Modul1</a:t>
            </a:r>
            <a:endParaRPr lang="de-DE"/>
          </a:p>
        </p:txBody>
      </p:sp>
      <p:sp>
        <p:nvSpPr>
          <p:cNvPr id="66" name="Abgerundetes Rechteck 65"/>
          <p:cNvSpPr/>
          <p:nvPr/>
        </p:nvSpPr>
        <p:spPr>
          <a:xfrm>
            <a:off x="4564233" y="4833156"/>
            <a:ext cx="1008112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Modul2</a:t>
            </a:r>
            <a:endParaRPr lang="de-DE"/>
          </a:p>
        </p:txBody>
      </p:sp>
      <p:sp>
        <p:nvSpPr>
          <p:cNvPr id="67" name="Abgerundetes Rechteck 66"/>
          <p:cNvSpPr/>
          <p:nvPr/>
        </p:nvSpPr>
        <p:spPr>
          <a:xfrm>
            <a:off x="5796136" y="4833156"/>
            <a:ext cx="1008112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Modul3</a:t>
            </a:r>
            <a:endParaRPr lang="de-DE"/>
          </a:p>
        </p:txBody>
      </p:sp>
      <p:sp>
        <p:nvSpPr>
          <p:cNvPr id="68" name="Textfeld 67"/>
          <p:cNvSpPr txBox="1"/>
          <p:nvPr/>
        </p:nvSpPr>
        <p:spPr>
          <a:xfrm>
            <a:off x="161994" y="2915925"/>
            <a:ext cx="9252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smtClean="0"/>
              <a:t>GUI-</a:t>
            </a:r>
          </a:p>
          <a:p>
            <a:r>
              <a:rPr lang="de-DE" sz="1600" b="1" smtClean="0"/>
              <a:t>Schicht</a:t>
            </a:r>
            <a:endParaRPr lang="de-DE" sz="1600" b="1"/>
          </a:p>
        </p:txBody>
      </p:sp>
      <p:sp>
        <p:nvSpPr>
          <p:cNvPr id="69" name="Textfeld 68"/>
          <p:cNvSpPr txBox="1"/>
          <p:nvPr/>
        </p:nvSpPr>
        <p:spPr>
          <a:xfrm>
            <a:off x="161994" y="4833156"/>
            <a:ext cx="11641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smtClean="0"/>
              <a:t>Business-</a:t>
            </a:r>
          </a:p>
          <a:p>
            <a:r>
              <a:rPr lang="de-DE" sz="1600" b="1" smtClean="0"/>
              <a:t>Schicht</a:t>
            </a:r>
            <a:endParaRPr lang="de-DE" sz="1600" b="1"/>
          </a:p>
        </p:txBody>
      </p:sp>
      <p:sp>
        <p:nvSpPr>
          <p:cNvPr id="71" name="Abgerundetes Rechteck 70"/>
          <p:cNvSpPr/>
          <p:nvPr/>
        </p:nvSpPr>
        <p:spPr>
          <a:xfrm>
            <a:off x="3879165" y="2880556"/>
            <a:ext cx="1008112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View2</a:t>
            </a:r>
            <a:endParaRPr lang="de-DE"/>
          </a:p>
        </p:txBody>
      </p:sp>
      <p:sp>
        <p:nvSpPr>
          <p:cNvPr id="73" name="Abgerundetes Rechteck 72"/>
          <p:cNvSpPr/>
          <p:nvPr/>
        </p:nvSpPr>
        <p:spPr>
          <a:xfrm>
            <a:off x="3681143" y="3500700"/>
            <a:ext cx="1404156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Controller2</a:t>
            </a:r>
            <a:endParaRPr lang="de-DE"/>
          </a:p>
        </p:txBody>
      </p:sp>
      <p:sp>
        <p:nvSpPr>
          <p:cNvPr id="74" name="Abgerundetes Rechteck 73"/>
          <p:cNvSpPr/>
          <p:nvPr/>
        </p:nvSpPr>
        <p:spPr>
          <a:xfrm>
            <a:off x="1483032" y="4821043"/>
            <a:ext cx="1008112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Model</a:t>
            </a:r>
            <a:endParaRPr lang="de-DE"/>
          </a:p>
        </p:txBody>
      </p:sp>
      <p:sp>
        <p:nvSpPr>
          <p:cNvPr id="76" name="Abgerundetes Rechteck 75"/>
          <p:cNvSpPr/>
          <p:nvPr/>
        </p:nvSpPr>
        <p:spPr>
          <a:xfrm>
            <a:off x="5606002" y="2880556"/>
            <a:ext cx="1008112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View3</a:t>
            </a:r>
            <a:endParaRPr lang="de-DE"/>
          </a:p>
        </p:txBody>
      </p:sp>
      <p:sp>
        <p:nvSpPr>
          <p:cNvPr id="77" name="Abgerundetes Rechteck 76"/>
          <p:cNvSpPr/>
          <p:nvPr/>
        </p:nvSpPr>
        <p:spPr>
          <a:xfrm>
            <a:off x="5478886" y="3500700"/>
            <a:ext cx="1404156" cy="432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mtClean="0"/>
              <a:t>Controller3</a:t>
            </a:r>
            <a:endParaRPr lang="de-DE"/>
          </a:p>
        </p:txBody>
      </p:sp>
      <p:cxnSp>
        <p:nvCxnSpPr>
          <p:cNvPr id="42" name="Gerade Verbindung mit Pfeil 41"/>
          <p:cNvCxnSpPr>
            <a:stCxn id="56" idx="2"/>
          </p:cNvCxnSpPr>
          <p:nvPr/>
        </p:nvCxnSpPr>
        <p:spPr>
          <a:xfrm>
            <a:off x="2398416" y="3312604"/>
            <a:ext cx="0" cy="3324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mit Pfeil 44"/>
          <p:cNvCxnSpPr/>
          <p:nvPr/>
        </p:nvCxnSpPr>
        <p:spPr>
          <a:xfrm flipV="1">
            <a:off x="2627784" y="3096579"/>
            <a:ext cx="1224136" cy="5484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mit Pfeil 77"/>
          <p:cNvCxnSpPr>
            <a:stCxn id="57" idx="2"/>
          </p:cNvCxnSpPr>
          <p:nvPr/>
        </p:nvCxnSpPr>
        <p:spPr>
          <a:xfrm>
            <a:off x="2429762" y="4077072"/>
            <a:ext cx="918102" cy="9599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mit Pfeil 79"/>
          <p:cNvCxnSpPr/>
          <p:nvPr/>
        </p:nvCxnSpPr>
        <p:spPr>
          <a:xfrm>
            <a:off x="2123728" y="4077072"/>
            <a:ext cx="0" cy="74397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 Verbindung mit Pfeil 81"/>
          <p:cNvCxnSpPr>
            <a:stCxn id="71" idx="2"/>
            <a:endCxn id="73" idx="0"/>
          </p:cNvCxnSpPr>
          <p:nvPr/>
        </p:nvCxnSpPr>
        <p:spPr>
          <a:xfrm>
            <a:off x="4383221" y="3312604"/>
            <a:ext cx="0" cy="188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mit Pfeil 83"/>
          <p:cNvCxnSpPr>
            <a:stCxn id="73" idx="2"/>
            <a:endCxn id="66" idx="0"/>
          </p:cNvCxnSpPr>
          <p:nvPr/>
        </p:nvCxnSpPr>
        <p:spPr>
          <a:xfrm>
            <a:off x="4383221" y="3932748"/>
            <a:ext cx="685068" cy="9004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mit Pfeil 85"/>
          <p:cNvCxnSpPr>
            <a:endCxn id="76" idx="1"/>
          </p:cNvCxnSpPr>
          <p:nvPr/>
        </p:nvCxnSpPr>
        <p:spPr>
          <a:xfrm flipV="1">
            <a:off x="5085299" y="3096580"/>
            <a:ext cx="520703" cy="620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 Verbindung mit Pfeil 87"/>
          <p:cNvCxnSpPr>
            <a:stCxn id="77" idx="2"/>
            <a:endCxn id="67" idx="0"/>
          </p:cNvCxnSpPr>
          <p:nvPr/>
        </p:nvCxnSpPr>
        <p:spPr>
          <a:xfrm>
            <a:off x="6180964" y="3932748"/>
            <a:ext cx="119228" cy="9004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 Verbindung mit Pfeil 89"/>
          <p:cNvCxnSpPr>
            <a:stCxn id="76" idx="2"/>
          </p:cNvCxnSpPr>
          <p:nvPr/>
        </p:nvCxnSpPr>
        <p:spPr>
          <a:xfrm>
            <a:off x="6110058" y="3312604"/>
            <a:ext cx="0" cy="188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 Verbindung mit Pfeil 91"/>
          <p:cNvCxnSpPr>
            <a:endCxn id="74" idx="3"/>
          </p:cNvCxnSpPr>
          <p:nvPr/>
        </p:nvCxnSpPr>
        <p:spPr>
          <a:xfrm flipH="1">
            <a:off x="2491144" y="3932748"/>
            <a:ext cx="1360776" cy="11043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Gerade Verbindung mit Pfeil 93"/>
          <p:cNvCxnSpPr>
            <a:endCxn id="74" idx="3"/>
          </p:cNvCxnSpPr>
          <p:nvPr/>
        </p:nvCxnSpPr>
        <p:spPr>
          <a:xfrm flipH="1">
            <a:off x="2491144" y="3932748"/>
            <a:ext cx="3304992" cy="11043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32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18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4294967295"/>
          </p:nvPr>
        </p:nvSpPr>
        <p:spPr>
          <a:xfrm>
            <a:off x="457522" y="107413"/>
            <a:ext cx="836295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Übung Schichtenarchitektur</a:t>
            </a:r>
          </a:p>
          <a:p>
            <a:pPr marL="0" indent="0">
              <a:buNone/>
            </a:pPr>
            <a:r>
              <a:rPr lang="de-DE" sz="2800" smtClean="0"/>
              <a:t>Zeichnen Sie Assoziationen ein, sodass</a:t>
            </a:r>
          </a:p>
          <a:p>
            <a:r>
              <a:rPr lang="de-DE" sz="2800"/>
              <a:t> </a:t>
            </a:r>
            <a:r>
              <a:rPr lang="de-DE" sz="2800" smtClean="0"/>
              <a:t>Klasse X in Schicht 1 (oberste)</a:t>
            </a:r>
          </a:p>
          <a:p>
            <a:r>
              <a:rPr lang="de-DE" sz="2800"/>
              <a:t> </a:t>
            </a:r>
            <a:r>
              <a:rPr lang="de-DE" sz="2800" smtClean="0"/>
              <a:t>Klasse A in Schicht 2 (mittlere)</a:t>
            </a:r>
          </a:p>
          <a:p>
            <a:r>
              <a:rPr lang="de-DE" sz="2800"/>
              <a:t> </a:t>
            </a:r>
            <a:r>
              <a:rPr lang="de-DE" sz="2800" smtClean="0"/>
              <a:t>Klasse Y in Schicht 3 (unterste)</a:t>
            </a:r>
          </a:p>
          <a:p>
            <a:pPr marL="0" indent="0">
              <a:buNone/>
            </a:pPr>
            <a:r>
              <a:rPr lang="de-DE" sz="2800"/>
              <a:t>l</a:t>
            </a:r>
            <a:r>
              <a:rPr lang="de-DE" sz="2800" smtClean="0"/>
              <a:t>iegt.</a:t>
            </a:r>
          </a:p>
          <a:p>
            <a:pPr marL="0" indent="0">
              <a:buNone/>
            </a:pPr>
            <a:endParaRPr lang="de-DE" sz="3200"/>
          </a:p>
        </p:txBody>
      </p:sp>
      <p:grpSp>
        <p:nvGrpSpPr>
          <p:cNvPr id="35" name="Gruppieren 34"/>
          <p:cNvGrpSpPr/>
          <p:nvPr/>
        </p:nvGrpSpPr>
        <p:grpSpPr>
          <a:xfrm>
            <a:off x="1043608" y="5013176"/>
            <a:ext cx="2448273" cy="1152128"/>
            <a:chOff x="2051720" y="2564904"/>
            <a:chExt cx="2448273" cy="1656184"/>
          </a:xfrm>
        </p:grpSpPr>
        <p:grpSp>
          <p:nvGrpSpPr>
            <p:cNvPr id="36" name="Gruppieren 35"/>
            <p:cNvGrpSpPr/>
            <p:nvPr/>
          </p:nvGrpSpPr>
          <p:grpSpPr>
            <a:xfrm>
              <a:off x="2051720" y="2564904"/>
              <a:ext cx="2448273" cy="1656184"/>
              <a:chOff x="2051720" y="2564904"/>
              <a:chExt cx="2448273" cy="1656184"/>
            </a:xfrm>
          </p:grpSpPr>
          <p:sp>
            <p:nvSpPr>
              <p:cNvPr id="38" name="Rechteck 37"/>
              <p:cNvSpPr/>
              <p:nvPr/>
            </p:nvSpPr>
            <p:spPr>
              <a:xfrm>
                <a:off x="2051720" y="2564904"/>
                <a:ext cx="2448273" cy="165618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9" name="Textfeld 38"/>
              <p:cNvSpPr txBox="1"/>
              <p:nvPr/>
            </p:nvSpPr>
            <p:spPr>
              <a:xfrm>
                <a:off x="2577269" y="2565087"/>
                <a:ext cx="1142300" cy="530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Klasse Y</a:t>
                </a:r>
                <a:endParaRPr lang="de-DE" b="1"/>
              </a:p>
            </p:txBody>
          </p:sp>
          <p:sp>
            <p:nvSpPr>
              <p:cNvPr id="40" name="Textfeld 39"/>
              <p:cNvSpPr txBox="1"/>
              <p:nvPr/>
            </p:nvSpPr>
            <p:spPr>
              <a:xfrm>
                <a:off x="2074094" y="2996952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b="1"/>
              </a:p>
            </p:txBody>
          </p:sp>
        </p:grpSp>
        <p:cxnSp>
          <p:nvCxnSpPr>
            <p:cNvPr id="37" name="Gerade Verbindung 36"/>
            <p:cNvCxnSpPr/>
            <p:nvPr/>
          </p:nvCxnSpPr>
          <p:spPr>
            <a:xfrm>
              <a:off x="2051720" y="3185973"/>
              <a:ext cx="24482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uppieren 40"/>
          <p:cNvGrpSpPr/>
          <p:nvPr/>
        </p:nvGrpSpPr>
        <p:grpSpPr>
          <a:xfrm>
            <a:off x="2293943" y="3284984"/>
            <a:ext cx="2448273" cy="1152128"/>
            <a:chOff x="2051720" y="2564904"/>
            <a:chExt cx="2448273" cy="1656184"/>
          </a:xfrm>
        </p:grpSpPr>
        <p:grpSp>
          <p:nvGrpSpPr>
            <p:cNvPr id="43" name="Gruppieren 42"/>
            <p:cNvGrpSpPr/>
            <p:nvPr/>
          </p:nvGrpSpPr>
          <p:grpSpPr>
            <a:xfrm>
              <a:off x="2051720" y="2564904"/>
              <a:ext cx="2448273" cy="1656184"/>
              <a:chOff x="2051720" y="2564904"/>
              <a:chExt cx="2448273" cy="1656184"/>
            </a:xfrm>
          </p:grpSpPr>
          <p:sp>
            <p:nvSpPr>
              <p:cNvPr id="46" name="Rechteck 45"/>
              <p:cNvSpPr/>
              <p:nvPr/>
            </p:nvSpPr>
            <p:spPr>
              <a:xfrm>
                <a:off x="2051720" y="2564904"/>
                <a:ext cx="2448273" cy="165618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9" name="Textfeld 48"/>
              <p:cNvSpPr txBox="1"/>
              <p:nvPr/>
            </p:nvSpPr>
            <p:spPr>
              <a:xfrm>
                <a:off x="2577269" y="2565087"/>
                <a:ext cx="1146468" cy="530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Klasse X</a:t>
                </a:r>
                <a:endParaRPr lang="de-DE" b="1"/>
              </a:p>
            </p:txBody>
          </p:sp>
          <p:sp>
            <p:nvSpPr>
              <p:cNvPr id="50" name="Textfeld 49"/>
              <p:cNvSpPr txBox="1"/>
              <p:nvPr/>
            </p:nvSpPr>
            <p:spPr>
              <a:xfrm>
                <a:off x="2074094" y="2996952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b="1"/>
              </a:p>
            </p:txBody>
          </p:sp>
        </p:grpSp>
        <p:cxnSp>
          <p:nvCxnSpPr>
            <p:cNvPr id="44" name="Gerade Verbindung 43"/>
            <p:cNvCxnSpPr/>
            <p:nvPr/>
          </p:nvCxnSpPr>
          <p:spPr>
            <a:xfrm>
              <a:off x="2051720" y="3185973"/>
              <a:ext cx="24482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pieren 50"/>
          <p:cNvGrpSpPr/>
          <p:nvPr/>
        </p:nvGrpSpPr>
        <p:grpSpPr>
          <a:xfrm>
            <a:off x="5580111" y="4005064"/>
            <a:ext cx="2448273" cy="1152128"/>
            <a:chOff x="2051720" y="2564904"/>
            <a:chExt cx="2448273" cy="1656184"/>
          </a:xfrm>
        </p:grpSpPr>
        <p:grpSp>
          <p:nvGrpSpPr>
            <p:cNvPr id="52" name="Gruppieren 51"/>
            <p:cNvGrpSpPr/>
            <p:nvPr/>
          </p:nvGrpSpPr>
          <p:grpSpPr>
            <a:xfrm>
              <a:off x="2051720" y="2564904"/>
              <a:ext cx="2448273" cy="1656184"/>
              <a:chOff x="2051720" y="2564904"/>
              <a:chExt cx="2448273" cy="1656184"/>
            </a:xfrm>
          </p:grpSpPr>
          <p:sp>
            <p:nvSpPr>
              <p:cNvPr id="54" name="Rechteck 53"/>
              <p:cNvSpPr/>
              <p:nvPr/>
            </p:nvSpPr>
            <p:spPr>
              <a:xfrm>
                <a:off x="2051720" y="2564904"/>
                <a:ext cx="2448273" cy="165618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" name="Textfeld 54"/>
              <p:cNvSpPr txBox="1"/>
              <p:nvPr/>
            </p:nvSpPr>
            <p:spPr>
              <a:xfrm>
                <a:off x="2577269" y="2565087"/>
                <a:ext cx="1150700" cy="530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Klasse A</a:t>
                </a:r>
                <a:endParaRPr lang="de-DE" b="1"/>
              </a:p>
            </p:txBody>
          </p:sp>
          <p:sp>
            <p:nvSpPr>
              <p:cNvPr id="58" name="Textfeld 57"/>
              <p:cNvSpPr txBox="1"/>
              <p:nvPr/>
            </p:nvSpPr>
            <p:spPr>
              <a:xfrm>
                <a:off x="2074094" y="2996952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b="1"/>
              </a:p>
            </p:txBody>
          </p:sp>
        </p:grpSp>
        <p:cxnSp>
          <p:nvCxnSpPr>
            <p:cNvPr id="53" name="Gerade Verbindung 52"/>
            <p:cNvCxnSpPr/>
            <p:nvPr/>
          </p:nvCxnSpPr>
          <p:spPr>
            <a:xfrm>
              <a:off x="2051720" y="3185973"/>
              <a:ext cx="24482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5373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19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4294967295"/>
          </p:nvPr>
        </p:nvSpPr>
        <p:spPr>
          <a:xfrm>
            <a:off x="457522" y="107413"/>
            <a:ext cx="836295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Übung Pipes and Filters</a:t>
            </a:r>
          </a:p>
          <a:p>
            <a:pPr marL="0" indent="0">
              <a:buNone/>
            </a:pPr>
            <a:r>
              <a:rPr lang="de-DE" smtClean="0"/>
              <a:t>Es liegen Daten vom Typ InputFormat1 vor. In welcher Reihenfolge können die Filterklassen genutzt werden, damit die Daten zuletzt im Typ InputFormat3 vorliegen? </a:t>
            </a:r>
          </a:p>
          <a:p>
            <a:pPr marL="0" indent="0">
              <a:buNone/>
            </a:pPr>
            <a:endParaRPr lang="de-DE" sz="3200"/>
          </a:p>
        </p:txBody>
      </p:sp>
      <p:grpSp>
        <p:nvGrpSpPr>
          <p:cNvPr id="51" name="Gruppieren 50"/>
          <p:cNvGrpSpPr/>
          <p:nvPr/>
        </p:nvGrpSpPr>
        <p:grpSpPr>
          <a:xfrm>
            <a:off x="107504" y="2378870"/>
            <a:ext cx="5298166" cy="1152128"/>
            <a:chOff x="2051720" y="2564904"/>
            <a:chExt cx="2448273" cy="1656184"/>
          </a:xfrm>
        </p:grpSpPr>
        <p:grpSp>
          <p:nvGrpSpPr>
            <p:cNvPr id="52" name="Gruppieren 51"/>
            <p:cNvGrpSpPr/>
            <p:nvPr/>
          </p:nvGrpSpPr>
          <p:grpSpPr>
            <a:xfrm>
              <a:off x="2051720" y="2564904"/>
              <a:ext cx="2448273" cy="1656184"/>
              <a:chOff x="2051720" y="2564904"/>
              <a:chExt cx="2448273" cy="1656184"/>
            </a:xfrm>
          </p:grpSpPr>
          <p:sp>
            <p:nvSpPr>
              <p:cNvPr id="54" name="Rechteck 53"/>
              <p:cNvSpPr/>
              <p:nvPr/>
            </p:nvSpPr>
            <p:spPr>
              <a:xfrm>
                <a:off x="2051720" y="2564904"/>
                <a:ext cx="2448273" cy="165618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" name="Textfeld 54"/>
              <p:cNvSpPr txBox="1"/>
              <p:nvPr/>
            </p:nvSpPr>
            <p:spPr>
              <a:xfrm>
                <a:off x="2577269" y="2565087"/>
                <a:ext cx="423113" cy="530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FilterA</a:t>
                </a:r>
                <a:endParaRPr lang="de-DE" b="1"/>
              </a:p>
            </p:txBody>
          </p:sp>
          <p:sp>
            <p:nvSpPr>
              <p:cNvPr id="58" name="Textfeld 57"/>
              <p:cNvSpPr txBox="1"/>
              <p:nvPr/>
            </p:nvSpPr>
            <p:spPr>
              <a:xfrm>
                <a:off x="2074094" y="2996952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b="1"/>
              </a:p>
            </p:txBody>
          </p:sp>
        </p:grpSp>
        <p:cxnSp>
          <p:nvCxnSpPr>
            <p:cNvPr id="53" name="Gerade Verbindung 52"/>
            <p:cNvCxnSpPr/>
            <p:nvPr/>
          </p:nvCxnSpPr>
          <p:spPr>
            <a:xfrm>
              <a:off x="2051720" y="3185973"/>
              <a:ext cx="24482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ieren 23"/>
          <p:cNvGrpSpPr/>
          <p:nvPr/>
        </p:nvGrpSpPr>
        <p:grpSpPr>
          <a:xfrm>
            <a:off x="6300192" y="1988840"/>
            <a:ext cx="2448273" cy="1152128"/>
            <a:chOff x="2051720" y="2564904"/>
            <a:chExt cx="2448273" cy="1656184"/>
          </a:xfrm>
        </p:grpSpPr>
        <p:grpSp>
          <p:nvGrpSpPr>
            <p:cNvPr id="25" name="Gruppieren 24"/>
            <p:cNvGrpSpPr/>
            <p:nvPr/>
          </p:nvGrpSpPr>
          <p:grpSpPr>
            <a:xfrm>
              <a:off x="2051720" y="2564904"/>
              <a:ext cx="2448273" cy="1656184"/>
              <a:chOff x="2051720" y="2564904"/>
              <a:chExt cx="2448273" cy="1656184"/>
            </a:xfrm>
          </p:grpSpPr>
          <p:sp>
            <p:nvSpPr>
              <p:cNvPr id="27" name="Rechteck 26"/>
              <p:cNvSpPr/>
              <p:nvPr/>
            </p:nvSpPr>
            <p:spPr>
              <a:xfrm>
                <a:off x="2051720" y="2564904"/>
                <a:ext cx="2448273" cy="165618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" name="Textfeld 27"/>
              <p:cNvSpPr txBox="1"/>
              <p:nvPr/>
            </p:nvSpPr>
            <p:spPr>
              <a:xfrm>
                <a:off x="2372995" y="2565087"/>
                <a:ext cx="1710725" cy="929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&lt;&lt;interface&gt;&gt;</a:t>
                </a:r>
              </a:p>
              <a:p>
                <a:r>
                  <a:rPr lang="de-DE" b="1" smtClean="0"/>
                  <a:t>InputFormat1</a:t>
                </a:r>
                <a:endParaRPr lang="de-DE" b="1"/>
              </a:p>
            </p:txBody>
          </p:sp>
          <p:sp>
            <p:nvSpPr>
              <p:cNvPr id="29" name="Textfeld 28"/>
              <p:cNvSpPr txBox="1"/>
              <p:nvPr/>
            </p:nvSpPr>
            <p:spPr>
              <a:xfrm>
                <a:off x="2074094" y="2996952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b="1"/>
              </a:p>
            </p:txBody>
          </p:sp>
        </p:grpSp>
        <p:cxnSp>
          <p:nvCxnSpPr>
            <p:cNvPr id="26" name="Gerade Verbindung 25"/>
            <p:cNvCxnSpPr/>
            <p:nvPr/>
          </p:nvCxnSpPr>
          <p:spPr>
            <a:xfrm>
              <a:off x="2051720" y="3496508"/>
              <a:ext cx="24482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ieren 29"/>
          <p:cNvGrpSpPr/>
          <p:nvPr/>
        </p:nvGrpSpPr>
        <p:grpSpPr>
          <a:xfrm>
            <a:off x="6300192" y="3302451"/>
            <a:ext cx="2448273" cy="1152128"/>
            <a:chOff x="2051720" y="2564904"/>
            <a:chExt cx="2448273" cy="1656184"/>
          </a:xfrm>
        </p:grpSpPr>
        <p:grpSp>
          <p:nvGrpSpPr>
            <p:cNvPr id="31" name="Gruppieren 30"/>
            <p:cNvGrpSpPr/>
            <p:nvPr/>
          </p:nvGrpSpPr>
          <p:grpSpPr>
            <a:xfrm>
              <a:off x="2051720" y="2564904"/>
              <a:ext cx="2448273" cy="1656184"/>
              <a:chOff x="2051720" y="2564904"/>
              <a:chExt cx="2448273" cy="1656184"/>
            </a:xfrm>
          </p:grpSpPr>
          <p:sp>
            <p:nvSpPr>
              <p:cNvPr id="33" name="Rechteck 32"/>
              <p:cNvSpPr/>
              <p:nvPr/>
            </p:nvSpPr>
            <p:spPr>
              <a:xfrm>
                <a:off x="2051720" y="2564904"/>
                <a:ext cx="2448273" cy="165618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" name="Textfeld 33"/>
              <p:cNvSpPr txBox="1"/>
              <p:nvPr/>
            </p:nvSpPr>
            <p:spPr>
              <a:xfrm>
                <a:off x="2372995" y="2565087"/>
                <a:ext cx="1710725" cy="929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&lt;&lt;interface&gt;&gt;</a:t>
                </a:r>
              </a:p>
              <a:p>
                <a:r>
                  <a:rPr lang="de-DE" b="1" smtClean="0"/>
                  <a:t>InputFormat2</a:t>
                </a:r>
                <a:endParaRPr lang="de-DE" b="1"/>
              </a:p>
            </p:txBody>
          </p:sp>
          <p:sp>
            <p:nvSpPr>
              <p:cNvPr id="42" name="Textfeld 41"/>
              <p:cNvSpPr txBox="1"/>
              <p:nvPr/>
            </p:nvSpPr>
            <p:spPr>
              <a:xfrm>
                <a:off x="2074094" y="2996952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b="1"/>
              </a:p>
            </p:txBody>
          </p:sp>
        </p:grpSp>
        <p:cxnSp>
          <p:nvCxnSpPr>
            <p:cNvPr id="32" name="Gerade Verbindung 31"/>
            <p:cNvCxnSpPr/>
            <p:nvPr/>
          </p:nvCxnSpPr>
          <p:spPr>
            <a:xfrm>
              <a:off x="2051720" y="3496508"/>
              <a:ext cx="24482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uppieren 44"/>
          <p:cNvGrpSpPr/>
          <p:nvPr/>
        </p:nvGrpSpPr>
        <p:grpSpPr>
          <a:xfrm>
            <a:off x="6322566" y="4606979"/>
            <a:ext cx="2448273" cy="1152128"/>
            <a:chOff x="2051720" y="2564904"/>
            <a:chExt cx="2448273" cy="1656184"/>
          </a:xfrm>
        </p:grpSpPr>
        <p:grpSp>
          <p:nvGrpSpPr>
            <p:cNvPr id="47" name="Gruppieren 46"/>
            <p:cNvGrpSpPr/>
            <p:nvPr/>
          </p:nvGrpSpPr>
          <p:grpSpPr>
            <a:xfrm>
              <a:off x="2051720" y="2564904"/>
              <a:ext cx="2448273" cy="1656184"/>
              <a:chOff x="2051720" y="2564904"/>
              <a:chExt cx="2448273" cy="1656184"/>
            </a:xfrm>
          </p:grpSpPr>
          <p:sp>
            <p:nvSpPr>
              <p:cNvPr id="56" name="Rechteck 55"/>
              <p:cNvSpPr/>
              <p:nvPr/>
            </p:nvSpPr>
            <p:spPr>
              <a:xfrm>
                <a:off x="2051720" y="2564904"/>
                <a:ext cx="2448273" cy="165618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7" name="Textfeld 56"/>
              <p:cNvSpPr txBox="1"/>
              <p:nvPr/>
            </p:nvSpPr>
            <p:spPr>
              <a:xfrm>
                <a:off x="2372995" y="2565087"/>
                <a:ext cx="1685077" cy="929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&lt;&lt;interface&gt;&gt;</a:t>
                </a:r>
              </a:p>
              <a:p>
                <a:r>
                  <a:rPr lang="de-DE" b="1" smtClean="0"/>
                  <a:t>InputFormat3</a:t>
                </a:r>
                <a:endParaRPr lang="de-DE" b="1"/>
              </a:p>
            </p:txBody>
          </p:sp>
          <p:sp>
            <p:nvSpPr>
              <p:cNvPr id="59" name="Textfeld 58"/>
              <p:cNvSpPr txBox="1"/>
              <p:nvPr/>
            </p:nvSpPr>
            <p:spPr>
              <a:xfrm>
                <a:off x="2074094" y="2996952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b="1"/>
              </a:p>
            </p:txBody>
          </p:sp>
        </p:grpSp>
        <p:cxnSp>
          <p:nvCxnSpPr>
            <p:cNvPr id="48" name="Gerade Verbindung 47"/>
            <p:cNvCxnSpPr/>
            <p:nvPr/>
          </p:nvCxnSpPr>
          <p:spPr>
            <a:xfrm>
              <a:off x="2051720" y="3496508"/>
              <a:ext cx="24482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feld 59"/>
          <p:cNvSpPr txBox="1"/>
          <p:nvPr/>
        </p:nvSpPr>
        <p:spPr>
          <a:xfrm>
            <a:off x="193829" y="2835269"/>
            <a:ext cx="5186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smtClean="0"/>
              <a:t>t</a:t>
            </a:r>
            <a:r>
              <a:rPr lang="de-DE" b="1"/>
              <a:t>ransform(data: InputFormat2) : InputFormat2</a:t>
            </a:r>
            <a:endParaRPr lang="de-DE" b="1" smtClean="0"/>
          </a:p>
        </p:txBody>
      </p:sp>
      <p:grpSp>
        <p:nvGrpSpPr>
          <p:cNvPr id="73" name="Gruppieren 72"/>
          <p:cNvGrpSpPr/>
          <p:nvPr/>
        </p:nvGrpSpPr>
        <p:grpSpPr>
          <a:xfrm>
            <a:off x="155922" y="3885285"/>
            <a:ext cx="5298166" cy="1152128"/>
            <a:chOff x="2051720" y="2564904"/>
            <a:chExt cx="2448273" cy="1656184"/>
          </a:xfrm>
        </p:grpSpPr>
        <p:grpSp>
          <p:nvGrpSpPr>
            <p:cNvPr id="74" name="Gruppieren 73"/>
            <p:cNvGrpSpPr/>
            <p:nvPr/>
          </p:nvGrpSpPr>
          <p:grpSpPr>
            <a:xfrm>
              <a:off x="2051720" y="2564904"/>
              <a:ext cx="2448273" cy="1656184"/>
              <a:chOff x="2051720" y="2564904"/>
              <a:chExt cx="2448273" cy="1656184"/>
            </a:xfrm>
          </p:grpSpPr>
          <p:sp>
            <p:nvSpPr>
              <p:cNvPr id="76" name="Rechteck 75"/>
              <p:cNvSpPr/>
              <p:nvPr/>
            </p:nvSpPr>
            <p:spPr>
              <a:xfrm>
                <a:off x="2051720" y="2564904"/>
                <a:ext cx="2448273" cy="165618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7" name="Textfeld 76"/>
              <p:cNvSpPr txBox="1"/>
              <p:nvPr/>
            </p:nvSpPr>
            <p:spPr>
              <a:xfrm>
                <a:off x="2577269" y="2565087"/>
                <a:ext cx="423113" cy="530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FilterB</a:t>
                </a:r>
                <a:endParaRPr lang="de-DE" b="1"/>
              </a:p>
            </p:txBody>
          </p:sp>
          <p:sp>
            <p:nvSpPr>
              <p:cNvPr id="78" name="Textfeld 77"/>
              <p:cNvSpPr txBox="1"/>
              <p:nvPr/>
            </p:nvSpPr>
            <p:spPr>
              <a:xfrm>
                <a:off x="2074094" y="2996952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b="1"/>
              </a:p>
            </p:txBody>
          </p:sp>
        </p:grpSp>
        <p:cxnSp>
          <p:nvCxnSpPr>
            <p:cNvPr id="75" name="Gerade Verbindung 74"/>
            <p:cNvCxnSpPr/>
            <p:nvPr/>
          </p:nvCxnSpPr>
          <p:spPr>
            <a:xfrm>
              <a:off x="2051720" y="3185973"/>
              <a:ext cx="24482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Textfeld 78"/>
          <p:cNvSpPr txBox="1"/>
          <p:nvPr/>
        </p:nvSpPr>
        <p:spPr>
          <a:xfrm>
            <a:off x="242247" y="4341684"/>
            <a:ext cx="5186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smtClean="0"/>
              <a:t>t</a:t>
            </a:r>
            <a:r>
              <a:rPr lang="de-DE" b="1"/>
              <a:t>ransform(data: InputFormat1</a:t>
            </a:r>
            <a:r>
              <a:rPr lang="de-DE" b="1" smtClean="0"/>
              <a:t>) : </a:t>
            </a:r>
            <a:r>
              <a:rPr lang="de-DE" b="1"/>
              <a:t>InputFormat2</a:t>
            </a:r>
            <a:endParaRPr lang="de-DE" b="1" smtClean="0"/>
          </a:p>
        </p:txBody>
      </p:sp>
      <p:grpSp>
        <p:nvGrpSpPr>
          <p:cNvPr id="80" name="Gruppieren 79"/>
          <p:cNvGrpSpPr/>
          <p:nvPr/>
        </p:nvGrpSpPr>
        <p:grpSpPr>
          <a:xfrm>
            <a:off x="157503" y="5238114"/>
            <a:ext cx="5298166" cy="1152128"/>
            <a:chOff x="2051720" y="2564904"/>
            <a:chExt cx="2448273" cy="1656184"/>
          </a:xfrm>
        </p:grpSpPr>
        <p:grpSp>
          <p:nvGrpSpPr>
            <p:cNvPr id="81" name="Gruppieren 80"/>
            <p:cNvGrpSpPr/>
            <p:nvPr/>
          </p:nvGrpSpPr>
          <p:grpSpPr>
            <a:xfrm>
              <a:off x="2051720" y="2564904"/>
              <a:ext cx="2448273" cy="1656184"/>
              <a:chOff x="2051720" y="2564904"/>
              <a:chExt cx="2448273" cy="1656184"/>
            </a:xfrm>
          </p:grpSpPr>
          <p:sp>
            <p:nvSpPr>
              <p:cNvPr id="83" name="Rechteck 82"/>
              <p:cNvSpPr/>
              <p:nvPr/>
            </p:nvSpPr>
            <p:spPr>
              <a:xfrm>
                <a:off x="2051720" y="2564904"/>
                <a:ext cx="2448273" cy="165618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" name="Textfeld 83"/>
              <p:cNvSpPr txBox="1"/>
              <p:nvPr/>
            </p:nvSpPr>
            <p:spPr>
              <a:xfrm>
                <a:off x="2577269" y="2565087"/>
                <a:ext cx="423113" cy="530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smtClean="0"/>
                  <a:t>FilterC</a:t>
                </a:r>
                <a:endParaRPr lang="de-DE" b="1"/>
              </a:p>
            </p:txBody>
          </p:sp>
          <p:sp>
            <p:nvSpPr>
              <p:cNvPr id="85" name="Textfeld 84"/>
              <p:cNvSpPr txBox="1"/>
              <p:nvPr/>
            </p:nvSpPr>
            <p:spPr>
              <a:xfrm>
                <a:off x="2074094" y="2996952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b="1"/>
              </a:p>
            </p:txBody>
          </p:sp>
        </p:grpSp>
        <p:cxnSp>
          <p:nvCxnSpPr>
            <p:cNvPr id="82" name="Gerade Verbindung 81"/>
            <p:cNvCxnSpPr/>
            <p:nvPr/>
          </p:nvCxnSpPr>
          <p:spPr>
            <a:xfrm>
              <a:off x="2051720" y="3185973"/>
              <a:ext cx="24482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feld 85"/>
          <p:cNvSpPr txBox="1"/>
          <p:nvPr/>
        </p:nvSpPr>
        <p:spPr>
          <a:xfrm>
            <a:off x="243828" y="5694513"/>
            <a:ext cx="5186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smtClean="0"/>
              <a:t>t</a:t>
            </a:r>
            <a:r>
              <a:rPr lang="de-DE" b="1"/>
              <a:t>ransform(data: InputFormat2) : </a:t>
            </a:r>
            <a:r>
              <a:rPr lang="de-DE" b="1" smtClean="0"/>
              <a:t>InputFormat3</a:t>
            </a:r>
          </a:p>
        </p:txBody>
      </p:sp>
    </p:spTree>
    <p:extLst>
      <p:ext uri="{BB962C8B-B14F-4D97-AF65-F5344CB8AC3E}">
        <p14:creationId xmlns:p14="http://schemas.microsoft.com/office/powerpoint/2010/main" val="8907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20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4294967295"/>
          </p:nvPr>
        </p:nvSpPr>
        <p:spPr>
          <a:xfrm>
            <a:off x="395536" y="703237"/>
            <a:ext cx="836295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e-DE" sz="4000" b="1" smtClean="0"/>
              <a:t>Übung Pipes and Filters</a:t>
            </a:r>
          </a:p>
          <a:p>
            <a:pPr marL="0" indent="0">
              <a:buNone/>
            </a:pPr>
            <a:endParaRPr lang="de-DE" sz="4000" b="1" smtClean="0"/>
          </a:p>
          <a:p>
            <a:pPr marL="0" indent="0">
              <a:buNone/>
            </a:pPr>
            <a:r>
              <a:rPr lang="de-DE" sz="3300" b="1" smtClean="0"/>
              <a:t>public InputFormat3 filter(InputFormat1 data){</a:t>
            </a:r>
          </a:p>
          <a:p>
            <a:pPr marL="0" indent="0">
              <a:buNone/>
            </a:pPr>
            <a:endParaRPr lang="de-DE" sz="3300" smtClean="0"/>
          </a:p>
          <a:p>
            <a:pPr marL="0" indent="0">
              <a:buNone/>
            </a:pPr>
            <a:r>
              <a:rPr lang="de-DE" sz="3300"/>
              <a:t> </a:t>
            </a:r>
            <a:r>
              <a:rPr lang="de-DE" sz="3300" smtClean="0"/>
              <a:t>    FilterB fil_b = new FilterB();</a:t>
            </a:r>
          </a:p>
          <a:p>
            <a:pPr marL="0" indent="0">
              <a:buNone/>
            </a:pPr>
            <a:r>
              <a:rPr lang="de-DE" sz="3300" smtClean="0"/>
              <a:t>     InputFormat2 data2 = fil_b.transform(data);</a:t>
            </a:r>
          </a:p>
          <a:p>
            <a:pPr marL="0" indent="0">
              <a:buNone/>
            </a:pPr>
            <a:endParaRPr lang="de-DE" sz="3300" smtClean="0"/>
          </a:p>
          <a:p>
            <a:pPr marL="0" indent="0">
              <a:buNone/>
            </a:pPr>
            <a:r>
              <a:rPr lang="de-DE" sz="3300" smtClean="0"/>
              <a:t>     FilterC fil_c = new FilterC();</a:t>
            </a:r>
          </a:p>
          <a:p>
            <a:pPr marL="0" indent="0">
              <a:buNone/>
            </a:pPr>
            <a:r>
              <a:rPr lang="de-DE" sz="3300" smtClean="0"/>
              <a:t>     InputFormat3 data3 = fil_c.transform(data2);</a:t>
            </a:r>
          </a:p>
          <a:p>
            <a:pPr marL="0" indent="0">
              <a:buNone/>
            </a:pPr>
            <a:endParaRPr lang="de-DE" sz="3300"/>
          </a:p>
          <a:p>
            <a:pPr marL="0" indent="0">
              <a:buNone/>
            </a:pPr>
            <a:r>
              <a:rPr lang="de-DE" sz="3300" smtClean="0"/>
              <a:t>     return data3;</a:t>
            </a:r>
          </a:p>
          <a:p>
            <a:pPr marL="0" indent="0">
              <a:buNone/>
            </a:pPr>
            <a:r>
              <a:rPr lang="de-DE" sz="3300" b="1"/>
              <a:t>}</a:t>
            </a:r>
          </a:p>
          <a:p>
            <a:pPr marL="0" indent="0">
              <a:buNone/>
            </a:pPr>
            <a:endParaRPr lang="de-DE" sz="3200"/>
          </a:p>
        </p:txBody>
      </p:sp>
    </p:spTree>
    <p:extLst>
      <p:ext uri="{BB962C8B-B14F-4D97-AF65-F5344CB8AC3E}">
        <p14:creationId xmlns:p14="http://schemas.microsoft.com/office/powerpoint/2010/main" val="124813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21</a:t>
            </a:fld>
            <a:endParaRPr lang="de-DE"/>
          </a:p>
        </p:txBody>
      </p:sp>
      <p:sp>
        <p:nvSpPr>
          <p:cNvPr id="9" name="Inhaltsplatzhalter 6"/>
          <p:cNvSpPr txBox="1">
            <a:spLocks/>
          </p:cNvSpPr>
          <p:nvPr/>
        </p:nvSpPr>
        <p:spPr>
          <a:xfrm>
            <a:off x="457522" y="-27384"/>
            <a:ext cx="836295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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Courier New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de-DE" sz="4000" b="1" smtClean="0"/>
              <a:t>UML Paketdiagramme</a:t>
            </a:r>
            <a:endParaRPr lang="de-DE" sz="3200"/>
          </a:p>
        </p:txBody>
      </p:sp>
      <p:pic>
        <p:nvPicPr>
          <p:cNvPr id="1026" name="Picture 2" descr="Package diagram of a multi-layered web architectur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72" y="690675"/>
            <a:ext cx="85725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28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 idx="4294967295"/>
          </p:nvPr>
        </p:nvSpPr>
        <p:spPr>
          <a:xfrm>
            <a:off x="1309688" y="8153400"/>
            <a:ext cx="7834312" cy="5937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6" name="reveal_22"/>
          <p:cNvSpPr/>
          <p:nvPr/>
        </p:nvSpPr>
        <p:spPr bwMode="auto">
          <a:xfrm>
            <a:off x="1153886" y="1643743"/>
            <a:ext cx="947057" cy="587828"/>
          </a:xfrm>
          <a:prstGeom prst="rect">
            <a:avLst/>
          </a:prstGeom>
          <a:blipFill dpi="0" rotWithShape="1">
            <a:blip r:embed="rId4" cstate="print"/>
            <a:srcRect/>
            <a:tile tx="-63500" ty="0" sx="50000" sy="50000" flip="none" algn="ct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veal_2">
            <a:hlinkClick r:id="" action="ppaction://noaction"/>
          </p:cNvPr>
          <p:cNvSpPr/>
          <p:nvPr/>
        </p:nvSpPr>
        <p:spPr bwMode="auto">
          <a:xfrm>
            <a:off x="4953000" y="3326606"/>
            <a:ext cx="892629" cy="511969"/>
          </a:xfrm>
          <a:prstGeom prst="rect">
            <a:avLst/>
          </a:prstGeom>
          <a:blipFill dpi="0" rotWithShape="1">
            <a:blip r:embed="rId5" cstate="print"/>
            <a:srcRect/>
            <a:tile tx="63500" ty="0" sx="35000" sy="35000" flip="none" algn="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eaveal_14"/>
          <p:cNvSpPr/>
          <p:nvPr/>
        </p:nvSpPr>
        <p:spPr bwMode="auto">
          <a:xfrm>
            <a:off x="6781800" y="3374571"/>
            <a:ext cx="957943" cy="609260"/>
          </a:xfrm>
          <a:prstGeom prst="rect">
            <a:avLst/>
          </a:prstGeom>
          <a:blipFill dpi="0" rotWithShape="1">
            <a:blip r:embed="rId6" cstate="print"/>
            <a:srcRect/>
            <a:tile tx="0" ty="25400" sx="50000" sy="5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eveal_24"/>
          <p:cNvSpPr/>
          <p:nvPr/>
        </p:nvSpPr>
        <p:spPr bwMode="auto">
          <a:xfrm>
            <a:off x="6781800" y="4234543"/>
            <a:ext cx="947057" cy="587828"/>
          </a:xfrm>
          <a:prstGeom prst="rect">
            <a:avLst/>
          </a:prstGeom>
          <a:blipFill dpi="0" rotWithShape="1">
            <a:blip r:embed="rId7" cstate="print"/>
            <a:srcRect/>
            <a:tile tx="228600" ty="-127000" sx="40000" sy="4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eveal_13"/>
          <p:cNvSpPr/>
          <p:nvPr/>
        </p:nvSpPr>
        <p:spPr bwMode="auto">
          <a:xfrm>
            <a:off x="6760029" y="5083629"/>
            <a:ext cx="979714" cy="783771"/>
          </a:xfrm>
          <a:prstGeom prst="rect">
            <a:avLst/>
          </a:prstGeom>
          <a:blipFill dpi="0" rotWithShape="1">
            <a:blip r:embed="rId7" cstate="print"/>
            <a:srcRect/>
            <a:tile tx="127000" ty="0" sx="50000" sy="50000" flip="none" algn="b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veal_6">
            <a:hlinkClick r:id="rId8" action="ppaction://hlinksldjump"/>
          </p:cNvPr>
          <p:cNvSpPr/>
          <p:nvPr/>
        </p:nvSpPr>
        <p:spPr bwMode="auto">
          <a:xfrm>
            <a:off x="5377552" y="5366663"/>
            <a:ext cx="674914" cy="631372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 l="20000" r="20000" b="-10000"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veal_12"/>
          <p:cNvSpPr/>
          <p:nvPr/>
        </p:nvSpPr>
        <p:spPr bwMode="auto">
          <a:xfrm>
            <a:off x="4953000" y="4186238"/>
            <a:ext cx="892629" cy="500062"/>
          </a:xfrm>
          <a:prstGeom prst="rect">
            <a:avLst/>
          </a:prstGeom>
          <a:blipFill dpi="0" rotWithShape="1">
            <a:blip r:embed="rId10" cstate="print"/>
            <a:srcRect/>
            <a:tile tx="508000" ty="635000" sx="70000" sy="70000" flip="none" algn="b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reveal_21"/>
          <p:cNvSpPr/>
          <p:nvPr/>
        </p:nvSpPr>
        <p:spPr bwMode="auto">
          <a:xfrm>
            <a:off x="4953000" y="2488406"/>
            <a:ext cx="881743" cy="514349"/>
          </a:xfrm>
          <a:prstGeom prst="rect">
            <a:avLst/>
          </a:prstGeom>
          <a:blipFill dpi="0" rotWithShape="1">
            <a:blip r:embed="rId11" cstate="print"/>
            <a:srcRect/>
            <a:tile tx="0" ty="635000" sx="100000" sy="100000" flip="none" algn="b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reveal_17"/>
          <p:cNvSpPr/>
          <p:nvPr/>
        </p:nvSpPr>
        <p:spPr bwMode="auto">
          <a:xfrm>
            <a:off x="5000625" y="1790700"/>
            <a:ext cx="814388" cy="433388"/>
          </a:xfrm>
          <a:prstGeom prst="rect">
            <a:avLst/>
          </a:prstGeom>
          <a:blipFill dpi="0" rotWithShape="1">
            <a:blip r:embed="rId12" cstate="print"/>
            <a:srcRect/>
            <a:tile tx="63500" ty="127000" sx="25000" sy="25000" flip="none" algn="ct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reveal_9">
            <a:hlinkClick r:id="rId13" action="ppaction://hlinksldjump"/>
          </p:cNvPr>
          <p:cNvSpPr/>
          <p:nvPr/>
        </p:nvSpPr>
        <p:spPr bwMode="auto">
          <a:xfrm>
            <a:off x="5176837" y="995362"/>
            <a:ext cx="490538" cy="438150"/>
          </a:xfrm>
          <a:prstGeom prst="rect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reveal_25"/>
          <p:cNvSpPr/>
          <p:nvPr/>
        </p:nvSpPr>
        <p:spPr bwMode="auto">
          <a:xfrm>
            <a:off x="7167570" y="676276"/>
            <a:ext cx="1066800" cy="1066800"/>
          </a:xfrm>
          <a:prstGeom prst="ellipse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reveal_19"/>
          <p:cNvSpPr/>
          <p:nvPr/>
        </p:nvSpPr>
        <p:spPr bwMode="auto">
          <a:xfrm>
            <a:off x="3054350" y="2444750"/>
            <a:ext cx="965200" cy="606425"/>
          </a:xfrm>
          <a:prstGeom prst="rect">
            <a:avLst/>
          </a:prstGeom>
          <a:blipFill dpi="0" rotWithShape="1">
            <a:blip r:embed="rId16" cstate="print"/>
            <a:srcRect/>
            <a:tile tx="2540000" ty="254000" sx="50000" sy="50000" flip="none" algn="b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reveal_8">
            <a:hlinkClick r:id="rId17" action="ppaction://hlinksldjump"/>
          </p:cNvPr>
          <p:cNvSpPr/>
          <p:nvPr/>
        </p:nvSpPr>
        <p:spPr bwMode="auto">
          <a:xfrm>
            <a:off x="3054350" y="3282950"/>
            <a:ext cx="958850" cy="622300"/>
          </a:xfrm>
          <a:prstGeom prst="rect">
            <a:avLst/>
          </a:prstGeom>
          <a:blipFill dpi="0" rotWithShape="1">
            <a:blip r:embed="rId18" cstate="print"/>
            <a:srcRect/>
            <a:tile tx="0" ty="-101600" sx="40000" sy="4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reveal_7">
            <a:hlinkClick r:id="rId19" action="ppaction://hlinksldjump"/>
          </p:cNvPr>
          <p:cNvSpPr/>
          <p:nvPr/>
        </p:nvSpPr>
        <p:spPr bwMode="auto">
          <a:xfrm>
            <a:off x="3028950" y="4133850"/>
            <a:ext cx="990600" cy="603250"/>
          </a:xfrm>
          <a:prstGeom prst="rect">
            <a:avLst/>
          </a:prstGeom>
          <a:blipFill dpi="0" rotWithShape="0">
            <a:blip r:embed="rId18" cstate="print"/>
            <a:srcRect/>
            <a:tile tx="-63500" ty="127000" sx="50000" sy="50000" flip="none" algn="b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reveal_16"/>
          <p:cNvSpPr/>
          <p:nvPr/>
        </p:nvSpPr>
        <p:spPr bwMode="auto">
          <a:xfrm>
            <a:off x="3059906" y="5003800"/>
            <a:ext cx="965994" cy="800100"/>
          </a:xfrm>
          <a:prstGeom prst="rect">
            <a:avLst/>
          </a:prstGeom>
          <a:blipFill dpi="0" rotWithShape="1">
            <a:blip r:embed="rId20" cstate="print"/>
            <a:srcRect/>
            <a:tile tx="-63500" ty="-635000" sx="50000" sy="5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reveal_10">
            <a:hlinkClick r:id="rId21" action="ppaction://hlinksldjump"/>
          </p:cNvPr>
          <p:cNvSpPr/>
          <p:nvPr/>
        </p:nvSpPr>
        <p:spPr bwMode="auto">
          <a:xfrm>
            <a:off x="1647835" y="5320398"/>
            <a:ext cx="671513" cy="661988"/>
          </a:xfrm>
          <a:prstGeom prst="rect">
            <a:avLst/>
          </a:prstGeom>
          <a:blipFill dpi="0" rotWithShape="1">
            <a:blip r:embed="rId22" cstate="print"/>
            <a:srcRect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reveal_1">
            <a:hlinkClick r:id="" action="ppaction://noaction"/>
          </p:cNvPr>
          <p:cNvSpPr/>
          <p:nvPr/>
        </p:nvSpPr>
        <p:spPr bwMode="auto">
          <a:xfrm>
            <a:off x="1171575" y="4179094"/>
            <a:ext cx="926306" cy="585787"/>
          </a:xfrm>
          <a:prstGeom prst="rect">
            <a:avLst/>
          </a:prstGeom>
          <a:blipFill dpi="0" rotWithShape="1">
            <a:blip r:embed="rId23" cstate="print"/>
            <a:srcRect/>
            <a:tile tx="-63500" ty="381000" sx="30000" sy="30000" flip="none" algn="b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reveal_23"/>
          <p:cNvSpPr/>
          <p:nvPr/>
        </p:nvSpPr>
        <p:spPr bwMode="auto">
          <a:xfrm>
            <a:off x="1138238" y="3352800"/>
            <a:ext cx="971550" cy="604838"/>
          </a:xfrm>
          <a:prstGeom prst="rect">
            <a:avLst/>
          </a:prstGeom>
          <a:blipFill dpi="0" rotWithShape="1">
            <a:blip r:embed="rId24" cstate="print"/>
            <a:srcRect/>
            <a:tile tx="0" ty="-508000" sx="70000" sy="7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reveal_4">
            <a:hlinkClick r:id="" action="ppaction://noaction"/>
          </p:cNvPr>
          <p:cNvSpPr/>
          <p:nvPr/>
        </p:nvSpPr>
        <p:spPr bwMode="auto">
          <a:xfrm>
            <a:off x="1123950" y="2447925"/>
            <a:ext cx="985838" cy="604838"/>
          </a:xfrm>
          <a:prstGeom prst="rect">
            <a:avLst/>
          </a:prstGeom>
          <a:blipFill dpi="0" rotWithShape="1">
            <a:blip r:embed="rId4" cstate="print"/>
            <a:srcRect/>
            <a:tile tx="254000" ty="101600" sx="70000" sy="70000" flip="none" algn="br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reveal_3">
            <a:hlinkClick r:id="" action="ppaction://noaction"/>
          </p:cNvPr>
          <p:cNvSpPr/>
          <p:nvPr/>
        </p:nvSpPr>
        <p:spPr bwMode="auto">
          <a:xfrm>
            <a:off x="2238375" y="342900"/>
            <a:ext cx="533400" cy="533400"/>
          </a:xfrm>
          <a:prstGeom prst="ellipse">
            <a:avLst/>
          </a:prstGeom>
          <a:blipFill dpi="0" rotWithShape="1">
            <a:blip r:embed="rId25" cstate="print"/>
            <a:srcRect/>
            <a:tile tx="-127000" ty="-127000" sx="50000" sy="50000" flip="none" algn="tl"/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reveal_11"/>
          <p:cNvSpPr/>
          <p:nvPr/>
        </p:nvSpPr>
        <p:spPr bwMode="auto">
          <a:xfrm>
            <a:off x="4038600" y="-171450"/>
            <a:ext cx="762000" cy="762000"/>
          </a:xfrm>
          <a:prstGeom prst="ellipse">
            <a:avLst/>
          </a:prstGeom>
          <a:blipFill dpi="0" rotWithShape="1">
            <a:blip r:embed="rId26" cstate="print"/>
            <a:srcRect/>
            <a:tile tx="127000" ty="0" sx="50000" sy="50000" flip="none" algn="t"/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veal_15"/>
          <p:cNvSpPr/>
          <p:nvPr/>
        </p:nvSpPr>
        <p:spPr bwMode="auto">
          <a:xfrm>
            <a:off x="-1481138" y="5695950"/>
            <a:ext cx="2962275" cy="116205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reveal_20"/>
          <p:cNvSpPr/>
          <p:nvPr/>
        </p:nvSpPr>
        <p:spPr bwMode="auto">
          <a:xfrm>
            <a:off x="7996926" y="5619750"/>
            <a:ext cx="2590800" cy="1238250"/>
          </a:xfrm>
          <a:prstGeom prst="rect">
            <a:avLst/>
          </a:prstGeom>
          <a:blipFill dpi="0" rotWithShape="1">
            <a:blip r:embed="rId28" cstate="print"/>
            <a:srcRect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" name="reveal_18"/>
          <p:cNvSpPr/>
          <p:nvPr/>
        </p:nvSpPr>
        <p:spPr bwMode="auto">
          <a:xfrm>
            <a:off x="2748640" y="-1261384"/>
            <a:ext cx="819149" cy="100012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reveal_5">
            <a:hlinkClick r:id="" action="ppaction://noaction"/>
          </p:cNvPr>
          <p:cNvSpPr/>
          <p:nvPr/>
        </p:nvSpPr>
        <p:spPr bwMode="auto">
          <a:xfrm>
            <a:off x="6293302" y="-962022"/>
            <a:ext cx="981075" cy="131445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reveal_22xtra"/>
          <p:cNvSpPr/>
          <p:nvPr/>
        </p:nvSpPr>
        <p:spPr bwMode="auto">
          <a:xfrm>
            <a:off x="1371600" y="1132114"/>
            <a:ext cx="424543" cy="250372"/>
          </a:xfrm>
          <a:prstGeom prst="rect">
            <a:avLst/>
          </a:prstGeom>
          <a:blipFill dpi="0" rotWithShape="1">
            <a:blip r:embed="rId4" cstate="print"/>
            <a:srcRect/>
            <a:tile tx="698500" ty="1651000" sx="50000" sy="50000" flip="none" algn="tl"/>
          </a:blipFill>
          <a:ln w="12700" cap="flat" cmpd="sng" algn="ctr">
            <a:solidFill>
              <a:schemeClr val="tx2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3" name="button"/>
          <p:cNvSpPr/>
          <p:nvPr/>
        </p:nvSpPr>
        <p:spPr bwMode="auto">
          <a:xfrm>
            <a:off x="1426034" y="4305298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</a:t>
            </a:r>
          </a:p>
        </p:txBody>
      </p:sp>
      <p:sp>
        <p:nvSpPr>
          <p:cNvPr id="76" name="button"/>
          <p:cNvSpPr/>
          <p:nvPr/>
        </p:nvSpPr>
        <p:spPr bwMode="auto">
          <a:xfrm>
            <a:off x="5225148" y="3412669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</a:t>
            </a:r>
          </a:p>
        </p:txBody>
      </p:sp>
      <p:sp>
        <p:nvSpPr>
          <p:cNvPr id="77" name="button"/>
          <p:cNvSpPr/>
          <p:nvPr/>
        </p:nvSpPr>
        <p:spPr bwMode="auto">
          <a:xfrm>
            <a:off x="2267744" y="332656"/>
            <a:ext cx="457200" cy="457200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3</a:t>
            </a:r>
          </a:p>
        </p:txBody>
      </p:sp>
      <p:sp>
        <p:nvSpPr>
          <p:cNvPr id="78" name="button"/>
          <p:cNvSpPr/>
          <p:nvPr/>
        </p:nvSpPr>
        <p:spPr bwMode="auto">
          <a:xfrm>
            <a:off x="1426034" y="2574469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4</a:t>
            </a:r>
          </a:p>
        </p:txBody>
      </p:sp>
      <p:sp>
        <p:nvSpPr>
          <p:cNvPr id="79" name="button"/>
          <p:cNvSpPr/>
          <p:nvPr/>
        </p:nvSpPr>
        <p:spPr bwMode="auto">
          <a:xfrm>
            <a:off x="6585860" y="2073726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5</a:t>
            </a:r>
          </a:p>
        </p:txBody>
      </p:sp>
      <p:sp>
        <p:nvSpPr>
          <p:cNvPr id="80" name="button"/>
          <p:cNvSpPr/>
          <p:nvPr/>
        </p:nvSpPr>
        <p:spPr bwMode="auto">
          <a:xfrm>
            <a:off x="5442868" y="5600704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6</a:t>
            </a:r>
          </a:p>
        </p:txBody>
      </p:sp>
      <p:sp>
        <p:nvSpPr>
          <p:cNvPr id="81" name="button"/>
          <p:cNvSpPr/>
          <p:nvPr/>
        </p:nvSpPr>
        <p:spPr bwMode="auto">
          <a:xfrm>
            <a:off x="3341918" y="4283526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7</a:t>
            </a:r>
          </a:p>
        </p:txBody>
      </p:sp>
      <p:sp>
        <p:nvSpPr>
          <p:cNvPr id="82" name="button"/>
          <p:cNvSpPr/>
          <p:nvPr/>
        </p:nvSpPr>
        <p:spPr bwMode="auto">
          <a:xfrm>
            <a:off x="3341918" y="3423555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8</a:t>
            </a:r>
          </a:p>
        </p:txBody>
      </p:sp>
      <p:sp>
        <p:nvSpPr>
          <p:cNvPr id="83" name="button"/>
          <p:cNvSpPr/>
          <p:nvPr/>
        </p:nvSpPr>
        <p:spPr bwMode="auto">
          <a:xfrm>
            <a:off x="5220072" y="1039583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9</a:t>
            </a:r>
          </a:p>
        </p:txBody>
      </p:sp>
      <p:sp>
        <p:nvSpPr>
          <p:cNvPr id="84" name="button"/>
          <p:cNvSpPr/>
          <p:nvPr/>
        </p:nvSpPr>
        <p:spPr bwMode="auto">
          <a:xfrm>
            <a:off x="1698184" y="5589819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10</a:t>
            </a:r>
          </a:p>
        </p:txBody>
      </p:sp>
      <p:sp>
        <p:nvSpPr>
          <p:cNvPr id="88" name="button"/>
          <p:cNvSpPr/>
          <p:nvPr/>
        </p:nvSpPr>
        <p:spPr bwMode="auto">
          <a:xfrm>
            <a:off x="4158342" y="0"/>
            <a:ext cx="566056" cy="566056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11</a:t>
            </a:r>
          </a:p>
        </p:txBody>
      </p:sp>
      <p:sp>
        <p:nvSpPr>
          <p:cNvPr id="90" name="button"/>
          <p:cNvSpPr/>
          <p:nvPr/>
        </p:nvSpPr>
        <p:spPr bwMode="auto">
          <a:xfrm>
            <a:off x="5225148" y="4250868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12</a:t>
            </a:r>
          </a:p>
        </p:txBody>
      </p:sp>
      <p:sp>
        <p:nvSpPr>
          <p:cNvPr id="91" name="button"/>
          <p:cNvSpPr/>
          <p:nvPr/>
        </p:nvSpPr>
        <p:spPr bwMode="auto">
          <a:xfrm>
            <a:off x="7032174" y="5274126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13</a:t>
            </a:r>
          </a:p>
        </p:txBody>
      </p:sp>
      <p:sp>
        <p:nvSpPr>
          <p:cNvPr id="92" name="button"/>
          <p:cNvSpPr/>
          <p:nvPr/>
        </p:nvSpPr>
        <p:spPr bwMode="auto">
          <a:xfrm>
            <a:off x="7032174" y="3510640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14</a:t>
            </a:r>
          </a:p>
        </p:txBody>
      </p:sp>
      <p:sp>
        <p:nvSpPr>
          <p:cNvPr id="93" name="button"/>
          <p:cNvSpPr/>
          <p:nvPr/>
        </p:nvSpPr>
        <p:spPr bwMode="auto">
          <a:xfrm>
            <a:off x="1077713" y="6188525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15</a:t>
            </a:r>
          </a:p>
        </p:txBody>
      </p:sp>
      <p:sp>
        <p:nvSpPr>
          <p:cNvPr id="94" name="button"/>
          <p:cNvSpPr/>
          <p:nvPr/>
        </p:nvSpPr>
        <p:spPr bwMode="auto">
          <a:xfrm>
            <a:off x="3341918" y="5252354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16</a:t>
            </a:r>
          </a:p>
        </p:txBody>
      </p:sp>
      <p:sp>
        <p:nvSpPr>
          <p:cNvPr id="95" name="button"/>
          <p:cNvSpPr/>
          <p:nvPr/>
        </p:nvSpPr>
        <p:spPr bwMode="auto">
          <a:xfrm>
            <a:off x="5225148" y="1834240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17</a:t>
            </a:r>
          </a:p>
        </p:txBody>
      </p:sp>
      <p:sp>
        <p:nvSpPr>
          <p:cNvPr id="96" name="button"/>
          <p:cNvSpPr/>
          <p:nvPr/>
        </p:nvSpPr>
        <p:spPr bwMode="auto">
          <a:xfrm>
            <a:off x="3810003" y="1181097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18</a:t>
            </a:r>
          </a:p>
        </p:txBody>
      </p:sp>
      <p:sp>
        <p:nvSpPr>
          <p:cNvPr id="97" name="button"/>
          <p:cNvSpPr/>
          <p:nvPr/>
        </p:nvSpPr>
        <p:spPr bwMode="auto">
          <a:xfrm>
            <a:off x="3341918" y="2585354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19</a:t>
            </a:r>
          </a:p>
        </p:txBody>
      </p:sp>
      <p:sp>
        <p:nvSpPr>
          <p:cNvPr id="98" name="button"/>
          <p:cNvSpPr/>
          <p:nvPr/>
        </p:nvSpPr>
        <p:spPr bwMode="auto">
          <a:xfrm>
            <a:off x="5225148" y="2574468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21</a:t>
            </a:r>
          </a:p>
        </p:txBody>
      </p:sp>
      <p:sp>
        <p:nvSpPr>
          <p:cNvPr id="99" name="button"/>
          <p:cNvSpPr/>
          <p:nvPr/>
        </p:nvSpPr>
        <p:spPr bwMode="auto">
          <a:xfrm>
            <a:off x="1426034" y="1779811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22</a:t>
            </a:r>
          </a:p>
        </p:txBody>
      </p:sp>
      <p:sp>
        <p:nvSpPr>
          <p:cNvPr id="100" name="button"/>
          <p:cNvSpPr/>
          <p:nvPr/>
        </p:nvSpPr>
        <p:spPr bwMode="auto">
          <a:xfrm>
            <a:off x="8011875" y="6166753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20</a:t>
            </a:r>
          </a:p>
        </p:txBody>
      </p:sp>
      <p:sp>
        <p:nvSpPr>
          <p:cNvPr id="101" name="button"/>
          <p:cNvSpPr/>
          <p:nvPr/>
        </p:nvSpPr>
        <p:spPr bwMode="auto">
          <a:xfrm>
            <a:off x="1426034" y="3477983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23</a:t>
            </a:r>
          </a:p>
        </p:txBody>
      </p:sp>
      <p:sp>
        <p:nvSpPr>
          <p:cNvPr id="102" name="button"/>
          <p:cNvSpPr/>
          <p:nvPr/>
        </p:nvSpPr>
        <p:spPr bwMode="auto">
          <a:xfrm>
            <a:off x="7032174" y="4359726"/>
            <a:ext cx="413656" cy="3429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24</a:t>
            </a:r>
          </a:p>
        </p:txBody>
      </p:sp>
      <p:sp>
        <p:nvSpPr>
          <p:cNvPr id="103" name="button"/>
          <p:cNvSpPr/>
          <p:nvPr/>
        </p:nvSpPr>
        <p:spPr bwMode="auto">
          <a:xfrm>
            <a:off x="7326110" y="870856"/>
            <a:ext cx="707546" cy="707546"/>
          </a:xfrm>
          <a:prstGeom prst="ellips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25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22</a:t>
            </a:fld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>
        <p14:vortex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5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8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7 0  0.031 0.01867  0.031 0.04133  C 0.031 0.06533  0.017 0.084  0 0.084  C -0.017 0.084  -0.031 0.10267  -0.031 0.12533  C -0.031 0.148  -0.017 0.16667  0 0.16667  C 0.017 0.16667  0.031 0.18533  0.031 0.208  C 0.031 0.23067  0.017 0.24933  0 0.24933  C -0.017 0.24933  -0.031 0.268  -0.031 0.292  C -0.031 0.31467  -0.017 0.33333  0 0.33333  C 0.017 0.33333  0.031 0.31467  0.031 0.292  C 0.031 0.268  0.017 0.24933  0 0.24933  C -0.017 0.24933  -0.031 0.23067  -0.031 0.208  C -0.031 0.18533  -0.017 0.16667  0 0.16667  C 0.017 0.16667  0.031 0.148  0.031 0.12533  C 0.031 0.10267  0.017 0.084  0 0.084  C -0.017 0.084  -0.031 0.06533  -0.031 0.04133  C -0.031 0.01867  -0.017 0  0 0  Z" pathEditMode="relative" ptsTypes="">
                                      <p:cBhvr>
                                        <p:cTn id="6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8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1 0.04533  0.011 0.08667  0.028 0.11333  C 0.028 0.11467  0.055 0.15067  0.055 0.14933  C 0.07 0.16933  0.079 0.19733  0.079 0.22667  C 0.079 0.28533  0.044 0.332  0 0.33333  C -0.044 0.332  -0.079 0.28533  -0.079 0.22667  C -0.079 0.19733  -0.07 0.16933  -0.055 0.14933  C -0.055 0.15067  -0.028 0.11467  -0.028 0.11333  C -0.011 0.08667  -0.001 0.04533  0 0  Z" pathEditMode="relative" ptsTypes="">
                                      <p:cBhvr>
                                        <p:cTn id="9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4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5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1 0.03333  0.06 0.06267  0.137 0.064  C 0.198 0.06667  0.248 0.05067  0.249 0.03067  C 0.249 0.01067  0.2 -0.008  0.138 -0.00933  C 0.107 -0.00933  0.079 -0.00667  0.059 0  C 0.03 0.00933  0.013 0.024  0.013 0.04133  C 0.013 0.05067  0.018 0.06  0.027 0.068  C 0.048 0.08533  0.089 0.09733  0.136 0.09867  C 0.191 0.10133  0.236 0.08667  0.236 0.06933  C 0.237 0.05067  0.192 0.03467  0.137 0.032  C 0.109 0.032  0.084 0.03467  0.065 0.04  C 0.04 0.04933  0.024 0.064  0.024 0.07867  C 0.024 0.08667  0.029 0.09467  0.037 0.10267  C 0.056 0.11733  0.092 0.12933  0.135 0.13067  C 0.185 0.132  0.225 0.11867  0.225 0.10267  C 0.226 0.08667  0.186 0.072  0.136 0.07067  C 0.111 0.06933  0.088 0.072  0.071 0.07733  C 0.048 0.08533  0.035 0.09733  0.035 0.112  C 0.035 0.11867  0.039 0.12667  0.046 0.13333  C 0.063 0.14667  0.096 0.15733  0.134 0.15867  C 0.179 0.15867  0.215 0.148  0.215 0.13333  C 0.215 0.11867  0.18 0.10533  0.135 0.104  C 0.113 0.104  0.092 0.10667  0.077 0.11067  C 0.056 0.11733  0.044 0.12933  0.043 0.14133  C 0.043 0.148  0.048 0.15467  0.054 0.16  C 0.069 0.17333  0.099 0.18267  0.133 0.18267  C 0.173 0.184  0.206 0.17467  0.206 0.16133  C 0.207 0.148  0.174 0.136  0.134 0.13467  C 0.114 0.13467  0.095 0.136  0.082 0.14133  C 0.063 0.14667  0.052 0.15733  0.052 0.168  C 0.052 0.17467  0.055 0.18  0.061 0.18533  C 0.075 0.19733  0.101 0.20533  0.132 0.20667  C 0.169 0.20667  0.198 0.19867  0.198 0.18667  C 0.199 0.17467  0.17 0.164  0.133 0.16267  C 0.115 0.16267  0.099 0.164  0.087 0.168  C 0.07 0.17333  0.06 0.18267  0.06 0.19333  C 0.06 0.19867  0.063 0.20267  0.068 0.208  C 0.08 0.21867  0.104 0.22533  0.132 0.22667  C 0.165 0.228  0.191 0.22  0.191 0.208  C 0.191 0.19867  0.166 0.188  0.133 0.188  C 0.116 0.18667  0.101 0.18933  0.09 0.192  C 0.075 0.19733  0.066 0.20533  0.066 0.21467  C 0.066 0.22  0.069 0.224  0.074 0.228  C 0.085 0.23733  0.107 0.244  0.131 0.24533  C 0.161 0.24667  0.185 0.23867  0.185 0.22933  C 0.185 0.21867  0.161 0.21067  0.132 0.20933  C 0.118 0.20933  0.104 0.21067  0.094 0.21467  C 0.08 0.21867  0.072 0.22533  0.072 0.23467  C 0.072 0.23867  0.075 0.24267  0.079 0.24667  C 0.089 0.25467  0.108 0.26133  0.131 0.26133  C 0.157 0.26267  0.179 0.256  0.179 0.24667  C 0.179 0.23867  0.158 0.23067  0.131 0.23067  C 0.119 0.22933  0.106 0.23067  0.097 0.23333  C 0.085 0.23867  0.078 0.24533  0.078 0.252  C 0.078 0.256  0.08 0.26  0.084 0.26267  C 0.093 0.27067  0.11 0.276  0.131 0.27733  C 0.155 0.27733  0.174 0.27067  0.174 0.264  C 0.174 0.256  0.155 0.248  0.131 0.248  C 0.119 0.248  0.108 0.24933  0.101 0.252  C 0.089 0.25467  0.083 0.26133  0.083 0.268  C 0.083 0.27067  0.085 0.27467  0.088 0.27733  C 0.096 0.28533  0.112 0.28933  0.13 0.29067  C 0.152 0.29067  0.169 0.28533  0.169 0.27867  C 0.169 0.27067  0.152 0.26533  0.131 0.264  C 0.12 0.264  0.11 0.26533  0.103 0.268  C 0.093 0.27067  0.087 0.276  0.087 0.28267  C 0.087 0.28533  0.089 0.288  0.092 0.29067  E" pathEditMode="relative" ptsTypes="">
                                      <p:cBhvr>
                                        <p:cTn id="17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1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216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7" fill="hold">
                      <p:stCondLst>
                        <p:cond delay="0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</p:childTnLst>
        </p:cTn>
      </p:par>
    </p:tnLst>
    <p:bldLst>
      <p:bldP spid="86" grpId="0" animBg="1"/>
      <p:bldP spid="32" grpId="0" animBg="1"/>
      <p:bldP spid="33" grpId="0" animBg="1"/>
      <p:bldP spid="35" grpId="0" animBg="1"/>
      <p:bldP spid="36" grpId="0" animBg="1"/>
      <p:bldP spid="36" grpId="1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6" grpId="1" animBg="1"/>
      <p:bldP spid="47" grpId="0" animBg="1"/>
      <p:bldP spid="48" grpId="0" animBg="1"/>
      <p:bldP spid="49" grpId="0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5" grpId="0" animBg="1"/>
      <p:bldP spid="56" grpId="0" animBg="1"/>
      <p:bldP spid="56" grpId="1" animBg="1"/>
      <p:bldP spid="54" grpId="0" animBg="1"/>
      <p:bldP spid="73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8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Entwurfsmuster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4000" b="1" smtClean="0"/>
              <a:t>Adapter Pattern</a:t>
            </a:r>
          </a:p>
          <a:p>
            <a:pPr marL="0" indent="0">
              <a:buNone/>
            </a:pPr>
            <a:r>
              <a:rPr lang="de-DE" sz="3500" b="1" smtClean="0"/>
              <a:t>Probleme</a:t>
            </a:r>
          </a:p>
          <a:p>
            <a:pPr marL="0" indent="0" algn="ctr">
              <a:buNone/>
            </a:pPr>
            <a:r>
              <a:rPr lang="de-DE" sz="3600" b="1" smtClean="0"/>
              <a:t> </a:t>
            </a:r>
            <a:r>
              <a:rPr lang="de-DE" sz="3600" smtClean="0">
                <a:solidFill>
                  <a:schemeClr val="accent1"/>
                </a:solidFill>
              </a:rPr>
              <a:t>Wie kann man inkompatible Interfaces aneinander anpassen?</a:t>
            </a:r>
          </a:p>
          <a:p>
            <a:pPr marL="0" indent="0" algn="ctr">
              <a:buNone/>
            </a:pPr>
            <a:endParaRPr lang="de-DE" sz="360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de-DE" sz="3600" smtClean="0">
                <a:solidFill>
                  <a:schemeClr val="accent1"/>
                </a:solidFill>
              </a:rPr>
              <a:t>Wie kann man mehrere Schnittstellen zu einer neuen, gemeinsamen Schnittstelle zusammenführen?</a:t>
            </a:r>
            <a:endParaRPr lang="de-DE" sz="3200" smtClean="0"/>
          </a:p>
          <a:p>
            <a:pPr marL="0" indent="0">
              <a:buNone/>
            </a:pPr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23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55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Entwurfsmuster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Adapter Pattern</a:t>
            </a:r>
          </a:p>
          <a:p>
            <a:pPr marL="0" indent="0">
              <a:buNone/>
            </a:pPr>
            <a:r>
              <a:rPr lang="de-DE" sz="3500" b="1" smtClean="0"/>
              <a:t>Lösung</a:t>
            </a:r>
          </a:p>
          <a:p>
            <a:pPr marL="0" indent="0" algn="ctr">
              <a:buNone/>
            </a:pPr>
            <a:r>
              <a:rPr lang="de-DE" sz="3600" b="1" smtClean="0"/>
              <a:t> </a:t>
            </a:r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24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Objektadapter in UML-Not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1" y="2780928"/>
            <a:ext cx="8858313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99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Entwurfsmuster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Adapter Pattern</a:t>
            </a:r>
          </a:p>
          <a:p>
            <a:pPr marL="0" indent="0">
              <a:buNone/>
            </a:pPr>
            <a:r>
              <a:rPr lang="de-DE" sz="3500" b="1" smtClean="0"/>
              <a:t>Lösung</a:t>
            </a:r>
          </a:p>
          <a:p>
            <a:r>
              <a:rPr lang="de-DE" sz="3500" b="1"/>
              <a:t> </a:t>
            </a:r>
            <a:r>
              <a:rPr lang="de-DE" sz="3500" smtClean="0"/>
              <a:t>Ein </a:t>
            </a:r>
            <a:r>
              <a:rPr lang="de-DE" sz="3600" smtClean="0"/>
              <a:t>Adapter hat eine </a:t>
            </a:r>
            <a:r>
              <a:rPr lang="de-DE" sz="3600"/>
              <a:t>Assoziation zu der zu adaptierenden </a:t>
            </a:r>
            <a:r>
              <a:rPr lang="de-DE" sz="3600" smtClean="0"/>
              <a:t>Klasse (Dienst)</a:t>
            </a:r>
          </a:p>
          <a:p>
            <a:r>
              <a:rPr lang="de-DE" sz="3600" b="1"/>
              <a:t> </a:t>
            </a:r>
            <a:r>
              <a:rPr lang="de-DE" sz="3600" smtClean="0"/>
              <a:t>Anfragen werden an die Dienstklasse weitergeleitet </a:t>
            </a:r>
            <a:r>
              <a:rPr lang="de-DE" sz="3600" smtClean="0">
                <a:sym typeface="Wingdings" panose="05000000000000000000" pitchFamily="2" charset="2"/>
              </a:rPr>
              <a:t> </a:t>
            </a:r>
            <a:r>
              <a:rPr lang="de-DE" sz="3600" i="1" smtClean="0">
                <a:sym typeface="Wingdings" panose="05000000000000000000" pitchFamily="2" charset="2"/>
              </a:rPr>
              <a:t>Delegation</a:t>
            </a:r>
            <a:endParaRPr lang="de-DE" sz="3500" b="1" smtClean="0"/>
          </a:p>
          <a:p>
            <a:pPr marL="0" indent="0" algn="ctr">
              <a:buNone/>
            </a:pPr>
            <a:r>
              <a:rPr lang="de-DE" sz="3600" b="1" smtClean="0"/>
              <a:t> </a:t>
            </a:r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25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25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Entwurfsmuster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Adapter Pattern</a:t>
            </a:r>
          </a:p>
          <a:p>
            <a:pPr marL="0" indent="0">
              <a:buNone/>
            </a:pPr>
            <a:r>
              <a:rPr lang="de-DE" sz="3500" b="1" smtClean="0"/>
              <a:t>Beispiel „Rechteck“</a:t>
            </a:r>
          </a:p>
          <a:p>
            <a:pPr marL="0" indent="0" algn="ctr">
              <a:buNone/>
            </a:pPr>
            <a:r>
              <a:rPr lang="de-DE" sz="3600" b="1" smtClean="0"/>
              <a:t> </a:t>
            </a:r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26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cheme of Adapte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23"/>
          <a:stretch/>
        </p:blipFill>
        <p:spPr bwMode="auto">
          <a:xfrm>
            <a:off x="323528" y="3068960"/>
            <a:ext cx="7128792" cy="2626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/>
          <p:cNvSpPr/>
          <p:nvPr/>
        </p:nvSpPr>
        <p:spPr>
          <a:xfrm>
            <a:off x="3059832" y="5266852"/>
            <a:ext cx="432048" cy="394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3066971" y="3861048"/>
            <a:ext cx="432048" cy="5212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" name="Gerade Verbindung mit Pfeil 11"/>
          <p:cNvCxnSpPr/>
          <p:nvPr/>
        </p:nvCxnSpPr>
        <p:spPr>
          <a:xfrm flipV="1">
            <a:off x="3255231" y="3861048"/>
            <a:ext cx="0" cy="521234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leichschenkliges Dreieck 13"/>
          <p:cNvSpPr/>
          <p:nvPr/>
        </p:nvSpPr>
        <p:spPr>
          <a:xfrm>
            <a:off x="3162598" y="3739099"/>
            <a:ext cx="185266" cy="243898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12"/>
          <p:cNvSpPr txBox="1"/>
          <p:nvPr/>
        </p:nvSpPr>
        <p:spPr>
          <a:xfrm>
            <a:off x="4639315" y="3140968"/>
            <a:ext cx="283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smtClean="0">
                <a:solidFill>
                  <a:schemeClr val="accent1"/>
                </a:solidFill>
              </a:rPr>
              <a:t>X1, Y1: linke obere Ecke</a:t>
            </a:r>
          </a:p>
          <a:p>
            <a:r>
              <a:rPr lang="de-DE" b="1" smtClean="0">
                <a:solidFill>
                  <a:schemeClr val="accent1"/>
                </a:solidFill>
              </a:rPr>
              <a:t>X2, Y2: Breite, Höhe</a:t>
            </a:r>
            <a:endParaRPr lang="de-DE" b="1">
              <a:solidFill>
                <a:schemeClr val="accent1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932040" y="5462425"/>
            <a:ext cx="3078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smtClean="0">
                <a:solidFill>
                  <a:schemeClr val="accent1"/>
                </a:solidFill>
              </a:rPr>
              <a:t>X1, Y1: linke obere Ecke</a:t>
            </a:r>
          </a:p>
          <a:p>
            <a:r>
              <a:rPr lang="de-DE" b="1" smtClean="0">
                <a:solidFill>
                  <a:schemeClr val="accent1"/>
                </a:solidFill>
              </a:rPr>
              <a:t>X2, Y2: rechte untere Ecke</a:t>
            </a:r>
            <a:endParaRPr lang="de-DE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23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Entwurfsmuster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sz="4000" b="1" smtClean="0"/>
              <a:t>Adapter Pattern</a:t>
            </a:r>
          </a:p>
          <a:p>
            <a:pPr marL="0" indent="0">
              <a:buNone/>
            </a:pPr>
            <a:r>
              <a:rPr lang="de-DE" sz="3500" b="1" smtClean="0"/>
              <a:t>Beispiel „Rechteck“</a:t>
            </a:r>
          </a:p>
          <a:p>
            <a:r>
              <a:rPr lang="de-DE" sz="3500" i="1" smtClean="0"/>
              <a:t>Client</a:t>
            </a:r>
            <a:r>
              <a:rPr lang="de-DE" sz="3500" smtClean="0"/>
              <a:t> möchte Komponente mit </a:t>
            </a:r>
            <a:r>
              <a:rPr lang="de-DE" sz="3500" i="1" smtClean="0"/>
              <a:t>display</a:t>
            </a:r>
            <a:r>
              <a:rPr lang="de-DE" sz="3500" smtClean="0"/>
              <a:t>-Methode benutzen, bei der x2 und y2 die Breite und Höhe angeben</a:t>
            </a:r>
          </a:p>
          <a:p>
            <a:r>
              <a:rPr lang="de-DE" sz="3500" smtClean="0"/>
              <a:t>Der Adapter </a:t>
            </a:r>
            <a:r>
              <a:rPr lang="de-DE" sz="3500" i="1" smtClean="0"/>
              <a:t>Rectangle</a:t>
            </a:r>
            <a:r>
              <a:rPr lang="de-DE" sz="3500" smtClean="0"/>
              <a:t> adaptiert das </a:t>
            </a:r>
            <a:r>
              <a:rPr lang="de-DE" sz="3500" i="1" smtClean="0"/>
              <a:t>LegacyRectangle</a:t>
            </a:r>
            <a:r>
              <a:rPr lang="de-DE" sz="3500" smtClean="0"/>
              <a:t> wie folgt:</a:t>
            </a:r>
          </a:p>
          <a:p>
            <a:pPr marL="0" indent="0">
              <a:buNone/>
            </a:pPr>
            <a:endParaRPr lang="de-DE" sz="3500" smtClean="0"/>
          </a:p>
          <a:p>
            <a:pPr marL="0" indent="0">
              <a:buNone/>
            </a:pPr>
            <a:endParaRPr lang="de-DE" sz="3500" b="1" smtClean="0"/>
          </a:p>
          <a:p>
            <a:pPr marL="0" indent="0" algn="ctr">
              <a:buNone/>
            </a:pPr>
            <a:r>
              <a:rPr lang="de-DE" sz="3600" b="1" smtClean="0"/>
              <a:t> </a:t>
            </a:r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27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/>
          <p:cNvSpPr/>
          <p:nvPr/>
        </p:nvSpPr>
        <p:spPr>
          <a:xfrm>
            <a:off x="3059832" y="5266852"/>
            <a:ext cx="432048" cy="394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8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Entwurfsmuster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b="1">
                <a:solidFill>
                  <a:schemeClr val="accent1"/>
                </a:solidFill>
              </a:rPr>
              <a:t>p</a:t>
            </a:r>
            <a:r>
              <a:rPr lang="de-DE" b="1" smtClean="0">
                <a:solidFill>
                  <a:schemeClr val="accent1"/>
                </a:solidFill>
              </a:rPr>
              <a:t>ublic class Rectangle{</a:t>
            </a:r>
          </a:p>
          <a:p>
            <a:pPr marL="0" indent="0">
              <a:buNone/>
            </a:pPr>
            <a:endParaRPr lang="de-DE" b="1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de-DE" b="1" smtClean="0">
                <a:solidFill>
                  <a:schemeClr val="accent1"/>
                </a:solidFill>
              </a:rPr>
              <a:t>    private LegacyRectangle my_rect = new LegacyRectangle();</a:t>
            </a:r>
          </a:p>
          <a:p>
            <a:pPr marL="0" indent="0">
              <a:buNone/>
            </a:pPr>
            <a:r>
              <a:rPr lang="de-DE" b="1">
                <a:solidFill>
                  <a:schemeClr val="accent1"/>
                </a:solidFill>
              </a:rPr>
              <a:t> </a:t>
            </a:r>
            <a:r>
              <a:rPr lang="de-DE" b="1" smtClean="0">
                <a:solidFill>
                  <a:schemeClr val="accent1"/>
                </a:solidFill>
              </a:rPr>
              <a:t>   </a:t>
            </a:r>
          </a:p>
          <a:p>
            <a:pPr marL="0" indent="0">
              <a:buNone/>
            </a:pPr>
            <a:r>
              <a:rPr lang="de-DE" b="1">
                <a:solidFill>
                  <a:schemeClr val="accent1"/>
                </a:solidFill>
              </a:rPr>
              <a:t> </a:t>
            </a:r>
            <a:r>
              <a:rPr lang="de-DE" b="1" smtClean="0">
                <a:solidFill>
                  <a:schemeClr val="accent1"/>
                </a:solidFill>
              </a:rPr>
              <a:t>   public void display(int x1, int y1, int x2, int y2){</a:t>
            </a:r>
          </a:p>
          <a:p>
            <a:pPr marL="0" indent="0">
              <a:buNone/>
            </a:pPr>
            <a:r>
              <a:rPr lang="de-DE" b="1">
                <a:solidFill>
                  <a:schemeClr val="accent1"/>
                </a:solidFill>
              </a:rPr>
              <a:t> </a:t>
            </a:r>
            <a:r>
              <a:rPr lang="de-DE" b="1" smtClean="0">
                <a:solidFill>
                  <a:schemeClr val="accent1"/>
                </a:solidFill>
              </a:rPr>
              <a:t>      this.my_rect.display(x1, y1, x1 + x2, y1 + y2);</a:t>
            </a:r>
          </a:p>
          <a:p>
            <a:pPr marL="0" indent="0">
              <a:buNone/>
            </a:pPr>
            <a:r>
              <a:rPr lang="de-DE" b="1">
                <a:solidFill>
                  <a:schemeClr val="accent1"/>
                </a:solidFill>
              </a:rPr>
              <a:t> </a:t>
            </a:r>
            <a:r>
              <a:rPr lang="de-DE" b="1" smtClean="0">
                <a:solidFill>
                  <a:schemeClr val="accent1"/>
                </a:solidFill>
              </a:rPr>
              <a:t>   }</a:t>
            </a:r>
          </a:p>
          <a:p>
            <a:pPr marL="0" indent="0">
              <a:buNone/>
            </a:pPr>
            <a:r>
              <a:rPr lang="de-DE" b="1">
                <a:solidFill>
                  <a:schemeClr val="accent1"/>
                </a:solidFill>
              </a:rPr>
              <a:t>}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28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/>
          <p:cNvSpPr/>
          <p:nvPr/>
        </p:nvSpPr>
        <p:spPr>
          <a:xfrm>
            <a:off x="3059832" y="5266852"/>
            <a:ext cx="432048" cy="394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Abgerundetes Rechteck 15">
            <a:hlinkClick r:id="rId4" action="ppaction://hlinksldjump"/>
          </p:cNvPr>
          <p:cNvSpPr/>
          <p:nvPr/>
        </p:nvSpPr>
        <p:spPr>
          <a:xfrm>
            <a:off x="6300192" y="5733256"/>
            <a:ext cx="2520280" cy="64807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smtClean="0"/>
              <a:t>Zurück zum Kalender</a:t>
            </a:r>
            <a:endParaRPr lang="de-DE" b="1"/>
          </a:p>
        </p:txBody>
      </p:sp>
    </p:spTree>
    <p:extLst>
      <p:ext uri="{BB962C8B-B14F-4D97-AF65-F5344CB8AC3E}">
        <p14:creationId xmlns:p14="http://schemas.microsoft.com/office/powerpoint/2010/main" val="191165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Entwurfsmuster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4000" b="1" smtClean="0"/>
              <a:t>Factory Pattern</a:t>
            </a:r>
          </a:p>
          <a:p>
            <a:pPr marL="0" indent="0">
              <a:buNone/>
            </a:pPr>
            <a:r>
              <a:rPr lang="de-DE" sz="3600" b="1" smtClean="0"/>
              <a:t>Problem</a:t>
            </a:r>
            <a:endParaRPr lang="de-DE" sz="3600" b="1"/>
          </a:p>
          <a:p>
            <a:pPr marL="0" indent="0" algn="ctr">
              <a:buNone/>
            </a:pPr>
            <a:r>
              <a:rPr lang="de-DE" sz="4000" b="1"/>
              <a:t> </a:t>
            </a:r>
            <a:r>
              <a:rPr lang="de-DE" sz="4000" smtClean="0">
                <a:solidFill>
                  <a:schemeClr val="accent1"/>
                </a:solidFill>
              </a:rPr>
              <a:t>Wie kann das Erstellen von Objekten einfach und flexibel gehandhabt werden?</a:t>
            </a:r>
            <a:endParaRPr lang="de-DE" sz="4000" baseline="3000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de-DE" sz="4000" b="1" smtClean="0"/>
          </a:p>
          <a:p>
            <a:pPr marL="0" indent="0">
              <a:buNone/>
            </a:pPr>
            <a:r>
              <a:rPr lang="de-DE" sz="3600" b="1" smtClean="0"/>
              <a:t> </a:t>
            </a:r>
            <a:endParaRPr lang="de-DE" sz="320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29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71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Entwurfsmuster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smtClean="0"/>
              <a:t>Lösung</a:t>
            </a:r>
            <a:endParaRPr lang="de-DE" sz="3500" smtClean="0"/>
          </a:p>
          <a:p>
            <a:pPr marL="0" indent="0">
              <a:buNone/>
            </a:pPr>
            <a:r>
              <a:rPr lang="de-DE" sz="3500" smtClean="0"/>
              <a:t>Ein Objekt wird nicht mehr über den Konstruktor, sondern durch Aufrufen einer (Fabrik-)methode erzeugt.</a:t>
            </a:r>
            <a:endParaRPr lang="de-DE" sz="3500"/>
          </a:p>
          <a:p>
            <a:pPr marL="0" indent="0">
              <a:buNone/>
            </a:pPr>
            <a:r>
              <a:rPr lang="de-DE" sz="3500" smtClean="0"/>
              <a:t>Statt: </a:t>
            </a:r>
            <a:r>
              <a:rPr lang="de-DE" sz="3000" b="1">
                <a:solidFill>
                  <a:schemeClr val="accent1"/>
                </a:solidFill>
              </a:rPr>
              <a:t>SomeObject o = new SomeObject</a:t>
            </a:r>
            <a:r>
              <a:rPr lang="de-DE" sz="3000" b="1" smtClean="0">
                <a:solidFill>
                  <a:schemeClr val="accent1"/>
                </a:solidFill>
              </a:rPr>
              <a:t>();</a:t>
            </a:r>
          </a:p>
          <a:p>
            <a:pPr marL="0" indent="0">
              <a:buNone/>
            </a:pPr>
            <a:r>
              <a:rPr lang="de-DE" sz="3500" smtClean="0"/>
              <a:t>Nun: </a:t>
            </a:r>
          </a:p>
          <a:p>
            <a:pPr marL="0" indent="0">
              <a:buNone/>
            </a:pPr>
            <a:r>
              <a:rPr lang="de-DE" sz="2800" b="1" smtClean="0">
                <a:solidFill>
                  <a:schemeClr val="accent1"/>
                </a:solidFill>
              </a:rPr>
              <a:t>SomeObject </a:t>
            </a:r>
            <a:r>
              <a:rPr lang="de-DE" sz="2800" b="1">
                <a:solidFill>
                  <a:schemeClr val="accent1"/>
                </a:solidFill>
              </a:rPr>
              <a:t>o = SomeObjectFactory.createNewInstance();</a:t>
            </a:r>
            <a:endParaRPr lang="de-DE" sz="2800" b="1" smtClean="0">
              <a:solidFill>
                <a:schemeClr val="accent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30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8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Entwurfsmuster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smtClean="0"/>
              <a:t>Factory </a:t>
            </a:r>
            <a:r>
              <a:rPr lang="de-DE" sz="3600" b="1"/>
              <a:t>Pattern</a:t>
            </a:r>
          </a:p>
          <a:p>
            <a:pPr marL="0" indent="0">
              <a:buNone/>
            </a:pPr>
            <a:r>
              <a:rPr lang="de-DE" sz="3200" b="1" smtClean="0"/>
              <a:t>Lösung</a:t>
            </a:r>
            <a:endParaRPr lang="de-DE" sz="3200" b="1"/>
          </a:p>
          <a:p>
            <a:pPr marL="0" indent="0" algn="ctr">
              <a:buNone/>
            </a:pPr>
            <a:r>
              <a:rPr lang="de-DE" sz="4000" b="1"/>
              <a:t> </a:t>
            </a:r>
            <a:endParaRPr lang="de-DE" sz="4000" b="1" smtClean="0"/>
          </a:p>
          <a:p>
            <a:pPr marL="0" indent="0">
              <a:buNone/>
            </a:pPr>
            <a:r>
              <a:rPr lang="de-DE" sz="3600" b="1" smtClean="0"/>
              <a:t> </a:t>
            </a:r>
            <a:endParaRPr lang="de-DE" sz="320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31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Factory Implementation - UML Class Diagr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204864"/>
            <a:ext cx="5688632" cy="421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335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Entwurfsmuster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3600" b="1" smtClean="0"/>
              <a:t>Factory </a:t>
            </a:r>
            <a:r>
              <a:rPr lang="de-DE" sz="3600" b="1"/>
              <a:t>Pattern</a:t>
            </a:r>
          </a:p>
          <a:p>
            <a:pPr marL="0" indent="0">
              <a:buNone/>
            </a:pPr>
            <a:r>
              <a:rPr lang="de-DE" sz="3200" b="1" smtClean="0"/>
              <a:t>Lösung</a:t>
            </a:r>
          </a:p>
          <a:p>
            <a:r>
              <a:rPr lang="de-DE" sz="3200" smtClean="0"/>
              <a:t>Der „Client“-Code fordert ein neues Objekt von der Factory an.</a:t>
            </a:r>
          </a:p>
          <a:p>
            <a:r>
              <a:rPr lang="de-DE" sz="3200"/>
              <a:t>Der „Client“-Code </a:t>
            </a:r>
            <a:r>
              <a:rPr lang="de-DE" sz="3200" smtClean="0"/>
              <a:t>weiß nicht, von welchem Typ das zurückgegebene Objekt sein wird.</a:t>
            </a:r>
          </a:p>
          <a:p>
            <a:r>
              <a:rPr lang="de-DE" sz="3200" smtClean="0"/>
              <a:t>„Client“ kann aber das gewünschte Objekt z.B. durch einen Paramter spezifizieren.</a:t>
            </a:r>
          </a:p>
          <a:p>
            <a:pPr marL="0" indent="0" algn="ctr">
              <a:buNone/>
            </a:pPr>
            <a:endParaRPr lang="de-DE" sz="4000" b="1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32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70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33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230832" y="116632"/>
            <a:ext cx="8229600" cy="4637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smtClean="0"/>
              <a:t>Factory Pattern (Simple Factory)</a:t>
            </a:r>
            <a:endParaRPr lang="de-DE" sz="3600" b="1"/>
          </a:p>
          <a:p>
            <a:pPr marL="0" indent="0">
              <a:buNone/>
            </a:pPr>
            <a:r>
              <a:rPr lang="de-DE" sz="3200" b="1" smtClean="0"/>
              <a:t>Lösung</a:t>
            </a:r>
          </a:p>
          <a:p>
            <a:pPr marL="0" indent="0">
              <a:buNone/>
            </a:pPr>
            <a:endParaRPr lang="de-DE" sz="3200" smtClean="0"/>
          </a:p>
          <a:p>
            <a:pPr marL="0" indent="0" algn="ctr">
              <a:buNone/>
            </a:pPr>
            <a:endParaRPr lang="de-DE" sz="4000" b="1" smtClean="0"/>
          </a:p>
        </p:txBody>
      </p:sp>
      <p:pic>
        <p:nvPicPr>
          <p:cNvPr id="7170" name="Picture 2" descr="Factory Noob Implementation - UML Class Dia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869921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34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34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230832" y="116632"/>
            <a:ext cx="8229600" cy="4637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smtClean="0"/>
              <a:t>Factory Pattern (Factory Method)</a:t>
            </a:r>
            <a:endParaRPr lang="de-DE" sz="3600" b="1"/>
          </a:p>
          <a:p>
            <a:pPr marL="0" indent="0">
              <a:buNone/>
            </a:pPr>
            <a:r>
              <a:rPr lang="de-DE" sz="3200" b="1" smtClean="0"/>
              <a:t>Lösung 2</a:t>
            </a:r>
          </a:p>
          <a:p>
            <a:pPr marL="0" indent="0">
              <a:buNone/>
            </a:pPr>
            <a:endParaRPr lang="de-DE" sz="3200" smtClean="0"/>
          </a:p>
          <a:p>
            <a:pPr marL="0" indent="0" algn="ctr">
              <a:buNone/>
            </a:pPr>
            <a:endParaRPr lang="de-DE" sz="4000" b="1" smtClean="0"/>
          </a:p>
        </p:txBody>
      </p:sp>
      <p:sp>
        <p:nvSpPr>
          <p:cNvPr id="2" name="AutoShape 2" descr="Factory Design Pattern With Abstractions - UML Class Diagram"/>
          <p:cNvSpPr>
            <a:spLocks noChangeAspect="1" noChangeArrowheads="1"/>
          </p:cNvSpPr>
          <p:nvPr/>
        </p:nvSpPr>
        <p:spPr bwMode="auto">
          <a:xfrm>
            <a:off x="155575" y="-1165225"/>
            <a:ext cx="36671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4" descr="Factory Design Pattern With Abstractions - UML Class Diagram"/>
          <p:cNvSpPr>
            <a:spLocks noChangeAspect="1" noChangeArrowheads="1"/>
          </p:cNvSpPr>
          <p:nvPr/>
        </p:nvSpPr>
        <p:spPr bwMode="auto">
          <a:xfrm>
            <a:off x="307975" y="-1012825"/>
            <a:ext cx="36671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" name="AutoShape 6" descr="Factory Design Pattern With Abstractions - UML Class Diagram"/>
          <p:cNvSpPr>
            <a:spLocks noChangeAspect="1" noChangeArrowheads="1"/>
          </p:cNvSpPr>
          <p:nvPr/>
        </p:nvSpPr>
        <p:spPr bwMode="auto">
          <a:xfrm>
            <a:off x="460375" y="-860425"/>
            <a:ext cx="36671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" name="AutoShape 8" descr="Factory Design Pattern With Abstractions - UML Class Diagram"/>
          <p:cNvSpPr>
            <a:spLocks noChangeAspect="1" noChangeArrowheads="1"/>
          </p:cNvSpPr>
          <p:nvPr/>
        </p:nvSpPr>
        <p:spPr bwMode="auto">
          <a:xfrm>
            <a:off x="612775" y="-708025"/>
            <a:ext cx="36671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" name="AutoShape 10" descr="http://www.oodesign.com/images/stories/factory%20design%20pattern%20with%20abstractions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" name="AutoShape 12" descr="http://www.oodesign.com/images/stories/factory%20design%20pattern%20with%20abstractions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443" y="1440175"/>
            <a:ext cx="6456933" cy="4293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392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35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230832" y="116632"/>
            <a:ext cx="8229600" cy="4637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smtClean="0"/>
              <a:t>Factory Pattern (Abstract Factory)</a:t>
            </a:r>
            <a:endParaRPr lang="de-DE" sz="3600" b="1"/>
          </a:p>
          <a:p>
            <a:pPr marL="0" indent="0">
              <a:buNone/>
            </a:pPr>
            <a:r>
              <a:rPr lang="de-DE" sz="3200" b="1" smtClean="0"/>
              <a:t>Beispiel „Spielwelt“</a:t>
            </a:r>
          </a:p>
          <a:p>
            <a:pPr marL="0" indent="0">
              <a:buNone/>
            </a:pPr>
            <a:endParaRPr lang="de-DE" sz="3200" smtClean="0"/>
          </a:p>
          <a:p>
            <a:pPr marL="0" indent="0" algn="ctr">
              <a:buNone/>
            </a:pPr>
            <a:endParaRPr lang="de-DE" sz="4000" b="1" smtClean="0"/>
          </a:p>
        </p:txBody>
      </p:sp>
      <p:sp>
        <p:nvSpPr>
          <p:cNvPr id="2" name="AutoShape 2" descr="Factory Design Pattern With Abstractions - UML Class Diagram"/>
          <p:cNvSpPr>
            <a:spLocks noChangeAspect="1" noChangeArrowheads="1"/>
          </p:cNvSpPr>
          <p:nvPr/>
        </p:nvSpPr>
        <p:spPr bwMode="auto">
          <a:xfrm>
            <a:off x="155575" y="-1165225"/>
            <a:ext cx="36671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4" descr="Factory Design Pattern With Abstractions - UML Class Diagram"/>
          <p:cNvSpPr>
            <a:spLocks noChangeAspect="1" noChangeArrowheads="1"/>
          </p:cNvSpPr>
          <p:nvPr/>
        </p:nvSpPr>
        <p:spPr bwMode="auto">
          <a:xfrm>
            <a:off x="307975" y="-1012825"/>
            <a:ext cx="36671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" name="AutoShape 6" descr="Factory Design Pattern With Abstractions - UML Class Diagram"/>
          <p:cNvSpPr>
            <a:spLocks noChangeAspect="1" noChangeArrowheads="1"/>
          </p:cNvSpPr>
          <p:nvPr/>
        </p:nvSpPr>
        <p:spPr bwMode="auto">
          <a:xfrm>
            <a:off x="460375" y="-860425"/>
            <a:ext cx="36671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" name="AutoShape 8" descr="Factory Design Pattern With Abstractions - UML Class Diagram"/>
          <p:cNvSpPr>
            <a:spLocks noChangeAspect="1" noChangeArrowheads="1"/>
          </p:cNvSpPr>
          <p:nvPr/>
        </p:nvSpPr>
        <p:spPr bwMode="auto">
          <a:xfrm>
            <a:off x="612775" y="-708025"/>
            <a:ext cx="36671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" name="AutoShape 10" descr="http://www.oodesign.com/images/stories/factory%20design%20pattern%20with%20abstractions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" name="AutoShape 12" descr="http://www.oodesign.com/images/stories/factory%20design%20pattern%20with%20abstractions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" name="AutoShape 2" descr="Abstract Factory Einleitung"/>
          <p:cNvSpPr>
            <a:spLocks noChangeAspect="1" noChangeArrowheads="1"/>
          </p:cNvSpPr>
          <p:nvPr/>
        </p:nvSpPr>
        <p:spPr bwMode="auto">
          <a:xfrm>
            <a:off x="155575" y="-1584325"/>
            <a:ext cx="571500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83" y="1412776"/>
            <a:ext cx="8520881" cy="4891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1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36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230832" y="116632"/>
            <a:ext cx="8229600" cy="4637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smtClean="0"/>
              <a:t>Factory Pattern</a:t>
            </a:r>
          </a:p>
          <a:p>
            <a:pPr marL="0" indent="0">
              <a:buNone/>
            </a:pPr>
            <a:r>
              <a:rPr lang="de-DE" sz="3600" b="1" smtClean="0"/>
              <a:t>(Abstract Factory)</a:t>
            </a:r>
            <a:endParaRPr lang="de-DE" sz="3600" b="1"/>
          </a:p>
          <a:p>
            <a:pPr marL="0" indent="0">
              <a:buNone/>
            </a:pPr>
            <a:r>
              <a:rPr lang="de-DE" sz="3200" b="1" smtClean="0"/>
              <a:t>Beispiel „Spielwelt“</a:t>
            </a:r>
          </a:p>
          <a:p>
            <a:pPr marL="0" indent="0">
              <a:buNone/>
            </a:pPr>
            <a:endParaRPr lang="de-DE" sz="3200" smtClean="0"/>
          </a:p>
          <a:p>
            <a:pPr marL="0" indent="0" algn="ctr">
              <a:buNone/>
            </a:pPr>
            <a:endParaRPr lang="de-DE" sz="4000" b="1" smtClean="0"/>
          </a:p>
        </p:txBody>
      </p:sp>
      <p:sp>
        <p:nvSpPr>
          <p:cNvPr id="2" name="AutoShape 2" descr="Factory Design Pattern With Abstractions - UML Class Diagram"/>
          <p:cNvSpPr>
            <a:spLocks noChangeAspect="1" noChangeArrowheads="1"/>
          </p:cNvSpPr>
          <p:nvPr/>
        </p:nvSpPr>
        <p:spPr bwMode="auto">
          <a:xfrm>
            <a:off x="155575" y="-1165225"/>
            <a:ext cx="36671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4" descr="Factory Design Pattern With Abstractions - UML Class Diagram"/>
          <p:cNvSpPr>
            <a:spLocks noChangeAspect="1" noChangeArrowheads="1"/>
          </p:cNvSpPr>
          <p:nvPr/>
        </p:nvSpPr>
        <p:spPr bwMode="auto">
          <a:xfrm>
            <a:off x="307975" y="-1012825"/>
            <a:ext cx="36671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" name="AutoShape 6" descr="Factory Design Pattern With Abstractions - UML Class Diagram"/>
          <p:cNvSpPr>
            <a:spLocks noChangeAspect="1" noChangeArrowheads="1"/>
          </p:cNvSpPr>
          <p:nvPr/>
        </p:nvSpPr>
        <p:spPr bwMode="auto">
          <a:xfrm>
            <a:off x="460375" y="-860425"/>
            <a:ext cx="36671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" name="AutoShape 8" descr="Factory Design Pattern With Abstractions - UML Class Diagram"/>
          <p:cNvSpPr>
            <a:spLocks noChangeAspect="1" noChangeArrowheads="1"/>
          </p:cNvSpPr>
          <p:nvPr/>
        </p:nvSpPr>
        <p:spPr bwMode="auto">
          <a:xfrm>
            <a:off x="612775" y="-708025"/>
            <a:ext cx="36671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" name="AutoShape 10" descr="http://www.oodesign.com/images/stories/factory%20design%20pattern%20with%20abstractions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" name="AutoShape 12" descr="http://www.oodesign.com/images/stories/factory%20design%20pattern%20with%20abstractions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" name="AutoShape 2" descr="Abstract Factory Einleitung"/>
          <p:cNvSpPr>
            <a:spLocks noChangeAspect="1" noChangeArrowheads="1"/>
          </p:cNvSpPr>
          <p:nvPr/>
        </p:nvSpPr>
        <p:spPr bwMode="auto">
          <a:xfrm>
            <a:off x="155575" y="-1584325"/>
            <a:ext cx="571500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176" y="116632"/>
            <a:ext cx="4369296" cy="6328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bgerundetes Rechteck 13">
            <a:hlinkClick r:id="rId4" action="ppaction://hlinksldjump"/>
          </p:cNvPr>
          <p:cNvSpPr/>
          <p:nvPr/>
        </p:nvSpPr>
        <p:spPr>
          <a:xfrm>
            <a:off x="881397" y="5661248"/>
            <a:ext cx="2520280" cy="64807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smtClean="0"/>
              <a:t>Zurück zum Kalender</a:t>
            </a:r>
            <a:endParaRPr lang="de-DE" b="1"/>
          </a:p>
        </p:txBody>
      </p:sp>
    </p:spTree>
    <p:extLst>
      <p:ext uri="{BB962C8B-B14F-4D97-AF65-F5344CB8AC3E}">
        <p14:creationId xmlns:p14="http://schemas.microsoft.com/office/powerpoint/2010/main" val="339792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Entwurfsmuster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4000" b="1" smtClean="0"/>
              <a:t>Facade Pattern</a:t>
            </a:r>
          </a:p>
          <a:p>
            <a:pPr marL="0" indent="0">
              <a:buNone/>
            </a:pPr>
            <a:r>
              <a:rPr lang="de-DE" sz="3600" b="1"/>
              <a:t>Problem</a:t>
            </a:r>
          </a:p>
          <a:p>
            <a:pPr marL="0" indent="0" algn="ctr">
              <a:buNone/>
            </a:pPr>
            <a:r>
              <a:rPr lang="de-DE" sz="4000" b="1"/>
              <a:t> </a:t>
            </a:r>
            <a:r>
              <a:rPr lang="de-DE" sz="4000" smtClean="0">
                <a:solidFill>
                  <a:schemeClr val="accent1"/>
                </a:solidFill>
              </a:rPr>
              <a:t>Eine zu starke Kopplung an die Elemente eines Subsystems (Paket) soll verhindert werden.</a:t>
            </a:r>
            <a:endParaRPr lang="de-DE" sz="4000" baseline="3000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de-DE" sz="4000" b="1" smtClean="0"/>
          </a:p>
          <a:p>
            <a:pPr marL="0" indent="0">
              <a:buNone/>
            </a:pPr>
            <a:r>
              <a:rPr lang="de-DE" sz="3600" b="1" smtClean="0"/>
              <a:t> </a:t>
            </a:r>
            <a:endParaRPr lang="de-DE" sz="3200" smtClean="0"/>
          </a:p>
          <a:p>
            <a:pPr marL="0" indent="0">
              <a:buNone/>
            </a:pPr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37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96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38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179512" y="-9939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Facade Pattern</a:t>
            </a:r>
          </a:p>
          <a:p>
            <a:pPr marL="0" indent="0">
              <a:buNone/>
            </a:pPr>
            <a:r>
              <a:rPr lang="de-DE" sz="3600" b="1" smtClean="0"/>
              <a:t>Lösung</a:t>
            </a:r>
            <a:endParaRPr lang="de-DE" sz="3600" b="1"/>
          </a:p>
          <a:p>
            <a:pPr marL="0" indent="0">
              <a:buNone/>
            </a:pPr>
            <a:endParaRPr lang="de-DE" sz="4000"/>
          </a:p>
        </p:txBody>
      </p:sp>
      <p:pic>
        <p:nvPicPr>
          <p:cNvPr id="12290" name="Picture 2" descr="Facade sche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013" y="525194"/>
            <a:ext cx="6573366" cy="564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96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Entwurfsmuster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e-DE" sz="4400" b="1"/>
              <a:t>Facade Pattern</a:t>
            </a:r>
          </a:p>
          <a:p>
            <a:pPr marL="0" indent="0">
              <a:buNone/>
            </a:pPr>
            <a:r>
              <a:rPr lang="de-DE" sz="4000" b="1"/>
              <a:t>Lösung</a:t>
            </a:r>
          </a:p>
          <a:p>
            <a:r>
              <a:rPr lang="de-DE" sz="4000"/>
              <a:t>Fassaden-Klasse fasst mehrere Schnittstellen zu einer Schnittstelle zusammen </a:t>
            </a:r>
          </a:p>
          <a:p>
            <a:r>
              <a:rPr lang="de-DE" sz="4000">
                <a:sym typeface="Wingdings" panose="05000000000000000000" pitchFamily="2" charset="2"/>
              </a:rPr>
              <a:t>Sie „versteckt“ damit die Komponenten des Subsystems </a:t>
            </a:r>
            <a:r>
              <a:rPr lang="de-DE" sz="4000">
                <a:solidFill>
                  <a:schemeClr val="accent1"/>
                </a:solidFill>
                <a:sym typeface="Wingdings" panose="05000000000000000000" pitchFamily="2" charset="2"/>
              </a:rPr>
              <a:t> lose Kopplung</a:t>
            </a:r>
          </a:p>
          <a:p>
            <a:r>
              <a:rPr lang="de-DE" sz="4000">
                <a:sym typeface="Wingdings" panose="05000000000000000000" pitchFamily="2" charset="2"/>
              </a:rPr>
              <a:t>Im Unterschied zum Adapter wird gleichzeitig eine Vereinfachung der Schnittstellen vorgenommen </a:t>
            </a:r>
            <a:r>
              <a:rPr lang="de-DE" sz="4000">
                <a:solidFill>
                  <a:schemeClr val="accent1"/>
                </a:solidFill>
                <a:sym typeface="Wingdings" panose="05000000000000000000" pitchFamily="2" charset="2"/>
              </a:rPr>
              <a:t> erleichtert Verwendung des Subsystems</a:t>
            </a:r>
          </a:p>
          <a:p>
            <a:r>
              <a:rPr lang="de-DE" sz="4000">
                <a:sym typeface="Wingdings" panose="05000000000000000000" pitchFamily="2" charset="2"/>
              </a:rPr>
              <a:t>Dazu werden jeweils mehrere Operationen, die von den Subsystem-Klassen angeboten werden, zu einer Operation zusammengefasst.</a:t>
            </a:r>
            <a:r>
              <a:rPr lang="de-DE" sz="4000" b="1"/>
              <a:t> </a:t>
            </a:r>
            <a:endParaRPr lang="de-DE" sz="36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520259"/>
            <a:ext cx="2133600" cy="365125"/>
          </a:xfrm>
        </p:spPr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520259"/>
            <a:ext cx="2895600" cy="365125"/>
          </a:xfrm>
        </p:spPr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520259"/>
            <a:ext cx="2133600" cy="365125"/>
          </a:xfrm>
        </p:spPr>
        <p:txBody>
          <a:bodyPr/>
          <a:lstStyle/>
          <a:p>
            <a:fld id="{439A0084-AA38-4334-9D5A-1D9D59416506}" type="slidenum">
              <a:rPr lang="de-DE" smtClean="0"/>
              <a:t>39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96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40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2286000" y="197346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b="1"/>
              <a:t>class </a:t>
            </a:r>
            <a:r>
              <a:rPr lang="de-DE" b="1" smtClean="0"/>
              <a:t>Facade </a:t>
            </a:r>
            <a:r>
              <a:rPr lang="de-DE" b="1"/>
              <a:t>  {</a:t>
            </a:r>
          </a:p>
          <a:p>
            <a:r>
              <a:rPr lang="de-DE" b="1"/>
              <a:t>    private SubSystemOne _one;</a:t>
            </a:r>
          </a:p>
          <a:p>
            <a:r>
              <a:rPr lang="de-DE" b="1"/>
              <a:t>    private SubSystemTwo _two;</a:t>
            </a:r>
          </a:p>
          <a:p>
            <a:r>
              <a:rPr lang="de-DE" b="1"/>
              <a:t>    private SubSystemThree _three;</a:t>
            </a:r>
          </a:p>
          <a:p>
            <a:r>
              <a:rPr lang="de-DE" b="1"/>
              <a:t>    private SubSystemFour _four;</a:t>
            </a:r>
          </a:p>
          <a:p>
            <a:r>
              <a:rPr lang="de-DE" b="1"/>
              <a:t> </a:t>
            </a:r>
          </a:p>
          <a:p>
            <a:r>
              <a:rPr lang="de-DE" b="1"/>
              <a:t>    public Facade()</a:t>
            </a:r>
          </a:p>
          <a:p>
            <a:r>
              <a:rPr lang="de-DE" b="1"/>
              <a:t>    {</a:t>
            </a:r>
          </a:p>
          <a:p>
            <a:r>
              <a:rPr lang="de-DE" b="1"/>
              <a:t>      _one = new SubSystemOne();</a:t>
            </a:r>
          </a:p>
          <a:p>
            <a:r>
              <a:rPr lang="de-DE" b="1"/>
              <a:t>      _two = new SubSystemTwo();</a:t>
            </a:r>
          </a:p>
          <a:p>
            <a:r>
              <a:rPr lang="de-DE" b="1"/>
              <a:t>      _three = new SubSystemThree();</a:t>
            </a:r>
          </a:p>
          <a:p>
            <a:r>
              <a:rPr lang="de-DE" b="1"/>
              <a:t>      _four = new SubSystemFour();</a:t>
            </a:r>
          </a:p>
          <a:p>
            <a:r>
              <a:rPr lang="de-DE" b="1"/>
              <a:t>    }</a:t>
            </a:r>
          </a:p>
          <a:p>
            <a:r>
              <a:rPr lang="de-DE" b="1"/>
              <a:t> </a:t>
            </a:r>
          </a:p>
          <a:p>
            <a:r>
              <a:rPr lang="de-DE" b="1"/>
              <a:t>    public void MethodA()</a:t>
            </a:r>
          </a:p>
          <a:p>
            <a:r>
              <a:rPr lang="de-DE" b="1"/>
              <a:t>    {</a:t>
            </a:r>
          </a:p>
          <a:p>
            <a:r>
              <a:rPr lang="de-DE" b="1"/>
              <a:t>      _one.MethodOne();</a:t>
            </a:r>
          </a:p>
          <a:p>
            <a:r>
              <a:rPr lang="de-DE" b="1"/>
              <a:t>      _two.MethodTwo();</a:t>
            </a:r>
          </a:p>
          <a:p>
            <a:r>
              <a:rPr lang="de-DE" b="1"/>
              <a:t>      _four.MethodFour();</a:t>
            </a:r>
          </a:p>
          <a:p>
            <a:r>
              <a:rPr lang="de-DE" b="1"/>
              <a:t>    </a:t>
            </a:r>
            <a:r>
              <a:rPr lang="de-DE" b="1" smtClean="0"/>
              <a:t>}</a:t>
            </a:r>
          </a:p>
          <a:p>
            <a:r>
              <a:rPr lang="de-DE" b="1"/>
              <a:t>}</a:t>
            </a:r>
          </a:p>
          <a:p>
            <a:r>
              <a:rPr lang="de-DE" b="1"/>
              <a:t> </a:t>
            </a:r>
            <a:endParaRPr lang="de-DE" b="1">
              <a:effectLst/>
            </a:endParaRPr>
          </a:p>
        </p:txBody>
      </p:sp>
      <p:sp>
        <p:nvSpPr>
          <p:cNvPr id="8" name="Abgerundetes Rechteck 7">
            <a:hlinkClick r:id="rId3" action="ppaction://hlinksldjump"/>
          </p:cNvPr>
          <p:cNvSpPr/>
          <p:nvPr/>
        </p:nvSpPr>
        <p:spPr>
          <a:xfrm>
            <a:off x="6300192" y="5733256"/>
            <a:ext cx="2520280" cy="64807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smtClean="0"/>
              <a:t>Zurück zum Kalender</a:t>
            </a:r>
            <a:endParaRPr lang="de-DE" b="1"/>
          </a:p>
        </p:txBody>
      </p:sp>
    </p:spTree>
    <p:extLst>
      <p:ext uri="{BB962C8B-B14F-4D97-AF65-F5344CB8AC3E}">
        <p14:creationId xmlns:p14="http://schemas.microsoft.com/office/powerpoint/2010/main" val="165966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Entwurfsmuster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Singleton Pattern</a:t>
            </a:r>
          </a:p>
          <a:p>
            <a:r>
              <a:rPr lang="de-DE" sz="3600" smtClean="0"/>
              <a:t>Es muss sichergestellt werden, dass von einer Klasse </a:t>
            </a:r>
            <a:r>
              <a:rPr lang="de-DE" sz="3600" smtClean="0">
                <a:solidFill>
                  <a:schemeClr val="accent1"/>
                </a:solidFill>
              </a:rPr>
              <a:t>genau ein </a:t>
            </a:r>
            <a:r>
              <a:rPr lang="de-DE" sz="3600" smtClean="0"/>
              <a:t>Objekt existiert.</a:t>
            </a:r>
            <a:endParaRPr lang="de-DE" sz="3200" smtClean="0"/>
          </a:p>
          <a:p>
            <a:pPr marL="0" indent="0">
              <a:buNone/>
            </a:pPr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41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://upload.wikimedia.org/wikipedia/commons/thumb/6/6b/Singleton.svg/220px-Singleton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1" y="3573016"/>
            <a:ext cx="4620509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bgerundetes Rechteck 10">
            <a:hlinkClick r:id="rId5" action="ppaction://hlinksldjump"/>
          </p:cNvPr>
          <p:cNvSpPr/>
          <p:nvPr/>
        </p:nvSpPr>
        <p:spPr>
          <a:xfrm>
            <a:off x="6012160" y="1700808"/>
            <a:ext cx="2520280" cy="64807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smtClean="0"/>
              <a:t>Zurück zum Kalender</a:t>
            </a:r>
            <a:endParaRPr lang="de-DE" b="1"/>
          </a:p>
        </p:txBody>
      </p:sp>
      <p:cxnSp>
        <p:nvCxnSpPr>
          <p:cNvPr id="8" name="Gerade Verbindung 7"/>
          <p:cNvCxnSpPr/>
          <p:nvPr/>
        </p:nvCxnSpPr>
        <p:spPr>
          <a:xfrm>
            <a:off x="3419872" y="5877272"/>
            <a:ext cx="4176464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>
            <a:off x="3347864" y="4725144"/>
            <a:ext cx="4176464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00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6000" smtClean="0"/>
              <a:t>Entwurfsmuster</a:t>
            </a:r>
            <a:endParaRPr lang="de-DE" sz="60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Decorator Pattern</a:t>
            </a:r>
          </a:p>
          <a:p>
            <a:r>
              <a:rPr lang="de-DE" sz="3600" b="1" smtClean="0"/>
              <a:t> </a:t>
            </a:r>
            <a:r>
              <a:rPr lang="de-DE" sz="3600" smtClean="0"/>
              <a:t>ein Objekt soll um zusätzliche Funktionalität erweitert werden, ohne dass andere Objekte derselben Klasse verändert werden</a:t>
            </a:r>
            <a:endParaRPr lang="de-DE" sz="400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42</a:t>
            </a:fld>
            <a:endParaRPr lang="de-DE"/>
          </a:p>
        </p:txBody>
      </p:sp>
      <p:pic>
        <p:nvPicPr>
          <p:cNvPr id="9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clipart-kiste.de/archiv/Festtage/Weihnacht/Kerzen/weihnachtskerze_www-clipart-kiste-de_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115212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33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43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323528" y="18864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Decorator Pattern</a:t>
            </a:r>
          </a:p>
          <a:p>
            <a:pPr marL="0" indent="0">
              <a:buNone/>
            </a:pPr>
            <a:r>
              <a:rPr lang="de-DE" sz="4000" b="1" smtClean="0"/>
              <a:t>Beispiel „Restaurant“</a:t>
            </a:r>
          </a:p>
          <a:p>
            <a:pPr marL="0" indent="0">
              <a:buNone/>
            </a:pPr>
            <a:r>
              <a:rPr lang="de-DE" sz="3600" b="1" smtClean="0"/>
              <a:t> </a:t>
            </a:r>
            <a:endParaRPr lang="de-DE" sz="4000"/>
          </a:p>
        </p:txBody>
      </p:sp>
      <p:pic>
        <p:nvPicPr>
          <p:cNvPr id="18434" name="Picture 2" descr="Decorator Design Patte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774312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06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ecorator Design Patte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6712"/>
            <a:ext cx="7220312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44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323528" y="18864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smtClean="0"/>
              <a:t>Decorator Pattern</a:t>
            </a:r>
          </a:p>
          <a:p>
            <a:pPr marL="0" indent="0">
              <a:buNone/>
            </a:pPr>
            <a:r>
              <a:rPr lang="de-DE" sz="3600" b="1" smtClean="0"/>
              <a:t> </a:t>
            </a:r>
            <a:endParaRPr lang="de-DE" sz="4000"/>
          </a:p>
        </p:txBody>
      </p:sp>
    </p:spTree>
    <p:extLst>
      <p:ext uri="{BB962C8B-B14F-4D97-AF65-F5344CB8AC3E}">
        <p14:creationId xmlns:p14="http://schemas.microsoft.com/office/powerpoint/2010/main" val="13103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45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323528" y="4462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b="1" smtClean="0"/>
              <a:t>Decorator Pattern</a:t>
            </a:r>
          </a:p>
          <a:p>
            <a:pPr marL="0" indent="0">
              <a:buNone/>
            </a:pPr>
            <a:r>
              <a:rPr lang="de-DE" b="1" smtClean="0"/>
              <a:t> </a:t>
            </a:r>
            <a:endParaRPr lang="de-DE" sz="2800"/>
          </a:p>
        </p:txBody>
      </p:sp>
      <p:pic>
        <p:nvPicPr>
          <p:cNvPr id="21506" name="Picture 2" descr="Decorator Design Patte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688"/>
            <a:ext cx="8842431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80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46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323528" y="4462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b="1" smtClean="0"/>
              <a:t>Decorator Pattern</a:t>
            </a:r>
          </a:p>
          <a:p>
            <a:pPr marL="0" indent="0">
              <a:buNone/>
            </a:pPr>
            <a:r>
              <a:rPr lang="de-DE" b="1" smtClean="0"/>
              <a:t> </a:t>
            </a:r>
            <a:endParaRPr lang="de-DE" sz="280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8431879" cy="23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215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47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323528" y="4462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b="1" smtClean="0"/>
              <a:t>Decorator Pattern</a:t>
            </a:r>
          </a:p>
          <a:p>
            <a:pPr marL="0" indent="0">
              <a:buNone/>
            </a:pPr>
            <a:r>
              <a:rPr lang="de-DE" b="1" smtClean="0"/>
              <a:t> </a:t>
            </a:r>
            <a:endParaRPr lang="de-DE" sz="280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8" y="836712"/>
            <a:ext cx="8106982" cy="48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641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48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323528" y="4462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b="1" smtClean="0"/>
              <a:t>Decorator Pattern</a:t>
            </a:r>
          </a:p>
          <a:p>
            <a:pPr marL="0" indent="0">
              <a:buNone/>
            </a:pPr>
            <a:r>
              <a:rPr lang="de-DE" b="1" smtClean="0"/>
              <a:t> </a:t>
            </a:r>
            <a:endParaRPr lang="de-DE" sz="280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8"/>
          <a:stretch/>
        </p:blipFill>
        <p:spPr bwMode="auto">
          <a:xfrm>
            <a:off x="140314" y="1124744"/>
            <a:ext cx="9003686" cy="391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560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12.12.2013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Software Engineering 1 - Anna Prenzel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0084-AA38-4334-9D5A-1D9D59416506}" type="slidenum">
              <a:rPr lang="de-DE" smtClean="0"/>
              <a:t>49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323528" y="4462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b="1" smtClean="0"/>
              <a:t>Decorator Pattern</a:t>
            </a:r>
          </a:p>
          <a:p>
            <a:pPr marL="0" indent="0">
              <a:buNone/>
            </a:pPr>
            <a:r>
              <a:rPr lang="de-DE" b="1" smtClean="0"/>
              <a:t> </a:t>
            </a:r>
            <a:endParaRPr lang="de-DE" sz="2800"/>
          </a:p>
        </p:txBody>
      </p:sp>
      <p:pic>
        <p:nvPicPr>
          <p:cNvPr id="24578" name="Picture 2" descr="http://upload.wikimedia.org/wikipedia/commons/thumb/e/e9/Decorator_UML_class_diagram.svg/400px-Decorator_UML_class_diagram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76672"/>
            <a:ext cx="6768752" cy="536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47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catur">
  <a:themeElements>
    <a:clrScheme name="Benutzerdefiniert 2">
      <a:dk1>
        <a:sysClr val="windowText" lastClr="000000"/>
      </a:dk1>
      <a:lt1>
        <a:sysClr val="window" lastClr="FFFFFF"/>
      </a:lt1>
      <a:dk2>
        <a:srgbClr val="55554A"/>
      </a:dk2>
      <a:lt2>
        <a:srgbClr val="D7DAE1"/>
      </a:lt2>
      <a:accent1>
        <a:srgbClr val="DE0000"/>
      </a:accent1>
      <a:accent2>
        <a:srgbClr val="ABB19F"/>
      </a:accent2>
      <a:accent3>
        <a:srgbClr val="948774"/>
      </a:accent3>
      <a:accent4>
        <a:srgbClr val="7EB8E7"/>
      </a:accent4>
      <a:accent5>
        <a:srgbClr val="E3B651"/>
      </a:accent5>
      <a:accent6>
        <a:srgbClr val="96756C"/>
      </a:accent6>
      <a:hlink>
        <a:srgbClr val="66AACD"/>
      </a:hlink>
      <a:folHlink>
        <a:srgbClr val="809DB3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C7D06E6-05F1-460C-9898-E153355C67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2213</Words>
  <Application>Microsoft Office PowerPoint</Application>
  <PresentationFormat>Bildschirmpräsentation (4:3)</PresentationFormat>
  <Paragraphs>622</Paragraphs>
  <Slides>49</Slides>
  <Notes>29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49</vt:i4>
      </vt:variant>
    </vt:vector>
  </HeadingPairs>
  <TitlesOfParts>
    <vt:vector size="50" baseType="lpstr">
      <vt:lpstr>Decatur</vt:lpstr>
      <vt:lpstr>Software Engineering 1</vt:lpstr>
      <vt:lpstr>Einführung</vt:lpstr>
      <vt:lpstr>Wiederholung</vt:lpstr>
      <vt:lpstr>Vertiefung AM</vt:lpstr>
      <vt:lpstr>Vertiefung AM</vt:lpstr>
      <vt:lpstr>Vertiefung AM</vt:lpstr>
      <vt:lpstr>Vertiefung AM</vt:lpstr>
      <vt:lpstr>Vertiefung AM</vt:lpstr>
      <vt:lpstr>Vertiefung AM</vt:lpstr>
      <vt:lpstr>Vertiefung AM</vt:lpstr>
      <vt:lpstr>Vertiefung AM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Vertiefung AM</vt:lpstr>
      <vt:lpstr>PowerPoint-Präsentation</vt:lpstr>
      <vt:lpstr>PowerPoint-Präsentation</vt:lpstr>
      <vt:lpstr>PowerPoint-Präsentation</vt:lpstr>
      <vt:lpstr>PowerPoint-Präsentation</vt:lpstr>
      <vt:lpstr> </vt:lpstr>
      <vt:lpstr>Entwurfsmuster</vt:lpstr>
      <vt:lpstr>Entwurfsmuster</vt:lpstr>
      <vt:lpstr>Entwurfsmuster</vt:lpstr>
      <vt:lpstr>Entwurfsmuster</vt:lpstr>
      <vt:lpstr>Entwurfsmuster</vt:lpstr>
      <vt:lpstr>Entwurfsmuster</vt:lpstr>
      <vt:lpstr>Entwurfsmuster</vt:lpstr>
      <vt:lpstr>Entwurfsmuster</vt:lpstr>
      <vt:lpstr>Entwurfsmuster</vt:lpstr>
      <vt:lpstr>Entwurfsmuster</vt:lpstr>
      <vt:lpstr>PowerPoint-Präsentation</vt:lpstr>
      <vt:lpstr>PowerPoint-Präsentation</vt:lpstr>
      <vt:lpstr>PowerPoint-Präsentation</vt:lpstr>
      <vt:lpstr>PowerPoint-Präsentation</vt:lpstr>
      <vt:lpstr>Entwurfsmuster</vt:lpstr>
      <vt:lpstr>PowerPoint-Präsentation</vt:lpstr>
      <vt:lpstr>Entwurfsmuster</vt:lpstr>
      <vt:lpstr>PowerPoint-Präsentation</vt:lpstr>
      <vt:lpstr>Entwurfsmuster</vt:lpstr>
      <vt:lpstr>Entwurfsmuster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Engineering 1</dc:title>
  <dc:creator>Anna</dc:creator>
  <cp:lastModifiedBy>Anna</cp:lastModifiedBy>
  <cp:revision>302</cp:revision>
  <dcterms:created xsi:type="dcterms:W3CDTF">2013-12-02T11:19:22Z</dcterms:created>
  <dcterms:modified xsi:type="dcterms:W3CDTF">2013-12-16T16:51:21Z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TC011540811033</vt:lpwstr>
  </property>
</Properties>
</file>